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469" r:id="rId6"/>
    <p:sldId id="483" r:id="rId7"/>
    <p:sldId id="473" r:id="rId8"/>
    <p:sldId id="482" r:id="rId9"/>
    <p:sldId id="485" r:id="rId10"/>
    <p:sldId id="484" r:id="rId11"/>
    <p:sldId id="479" r:id="rId12"/>
    <p:sldId id="472" r:id="rId13"/>
    <p:sldId id="478" r:id="rId14"/>
    <p:sldId id="486" r:id="rId15"/>
    <p:sldId id="477" r:id="rId16"/>
    <p:sldId id="480" r:id="rId17"/>
    <p:sldId id="474" r:id="rId18"/>
    <p:sldId id="481"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C21"/>
    <a:srgbClr val="008296"/>
    <a:srgbClr val="54257F"/>
    <a:srgbClr val="7A785F"/>
    <a:srgbClr val="E7E0B9"/>
    <a:srgbClr val="B6A272"/>
    <a:srgbClr val="E8C277"/>
    <a:srgbClr val="CBCDC2"/>
    <a:srgbClr val="B9BA95"/>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96" autoAdjust="0"/>
  </p:normalViewPr>
  <p:slideViewPr>
    <p:cSldViewPr snapToGrid="0">
      <p:cViewPr varScale="1">
        <p:scale>
          <a:sx n="91" d="100"/>
          <a:sy n="91" d="100"/>
        </p:scale>
        <p:origin x="32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Evans" userId="53d8865f-4319-4095-9c79-020f39f2cdb4" providerId="ADAL" clId="{9D8CA44F-2644-49E2-A14B-85A9ADC7E62C}"/>
    <pc:docChg chg="modSld">
      <pc:chgData name="Amanda Evans" userId="53d8865f-4319-4095-9c79-020f39f2cdb4" providerId="ADAL" clId="{9D8CA44F-2644-49E2-A14B-85A9ADC7E62C}" dt="2025-08-21T13:35:39.008" v="24" actId="13926"/>
      <pc:docMkLst>
        <pc:docMk/>
      </pc:docMkLst>
      <pc:sldChg chg="modSp mod">
        <pc:chgData name="Amanda Evans" userId="53d8865f-4319-4095-9c79-020f39f2cdb4" providerId="ADAL" clId="{9D8CA44F-2644-49E2-A14B-85A9ADC7E62C}" dt="2025-08-21T13:35:39.008" v="24" actId="13926"/>
        <pc:sldMkLst>
          <pc:docMk/>
          <pc:sldMk cId="3000575002" sldId="474"/>
        </pc:sldMkLst>
        <pc:spChg chg="mod">
          <ac:chgData name="Amanda Evans" userId="53d8865f-4319-4095-9c79-020f39f2cdb4" providerId="ADAL" clId="{9D8CA44F-2644-49E2-A14B-85A9ADC7E62C}" dt="2025-08-21T13:35:39.008" v="24" actId="13926"/>
          <ac:spMkLst>
            <pc:docMk/>
            <pc:sldMk cId="3000575002" sldId="474"/>
            <ac:spMk id="9" creationId="{F2D963AD-E224-6100-E1FE-A9A8DE321EC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180385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31086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33803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256547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2FA77F-8DC5-4709-8F24-51978ACD651D}"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22105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B2FA77F-8DC5-4709-8F24-51978ACD651D}"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14486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B2FA77F-8DC5-4709-8F24-51978ACD651D}" type="datetimeFigureOut">
              <a:rPr lang="en-GB" smtClean="0"/>
              <a:t>21/08/2025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78405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B2FA77F-8DC5-4709-8F24-51978ACD651D}"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1687392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2FA77F-8DC5-4709-8F24-51978ACD651D}" type="datetimeFigureOut">
              <a:rPr lang="en-GB" smtClean="0"/>
              <a:t>21/08/2025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30974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2FA77F-8DC5-4709-8F24-51978ACD651D}"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42115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2FA77F-8DC5-4709-8F24-51978ACD651D}"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70966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FA77F-8DC5-4709-8F24-51978ACD651D}" type="datetimeFigureOut">
              <a:rPr lang="en-GB" smtClean="0"/>
              <a:t>21/08/2025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C381F-421B-44A2-A8BD-7B62D1CA9C6E}" type="slidenum">
              <a:rPr lang="en-GB" smtClean="0"/>
              <a:t>‹#›</a:t>
            </a:fld>
            <a:endParaRPr lang="en-GB"/>
          </a:p>
        </p:txBody>
      </p:sp>
    </p:spTree>
    <p:extLst>
      <p:ext uri="{BB962C8B-B14F-4D97-AF65-F5344CB8AC3E}">
        <p14:creationId xmlns:p14="http://schemas.microsoft.com/office/powerpoint/2010/main" val="1302877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warwickshirewildlifetrust.org.uk/sites/default/files/2022-08/WWT%20Strategy%202030_final.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96000" y="632788"/>
            <a:ext cx="6095999" cy="1938992"/>
          </a:xfrm>
          <a:prstGeom prst="rect">
            <a:avLst/>
          </a:prstGeom>
          <a:noFill/>
        </p:spPr>
        <p:txBody>
          <a:bodyPr wrap="square" rtlCol="0">
            <a:spAutoFit/>
          </a:bodyPr>
          <a:lstStyle/>
          <a:p>
            <a:pPr algn="ctr"/>
            <a:r>
              <a:rPr lang="en-GB" sz="3400" dirty="0">
                <a:solidFill>
                  <a:srgbClr val="008296"/>
                </a:solidFill>
                <a:latin typeface="Adelle" panose="02000503060000020004" pitchFamily="50" charset="0"/>
              </a:rPr>
              <a:t>#TeamWilder</a:t>
            </a:r>
            <a:r>
              <a:rPr lang="en-GB" sz="3400" dirty="0">
                <a:solidFill>
                  <a:srgbClr val="008296"/>
                </a:solidFill>
                <a:latin typeface="Adelle Eb" panose="02000503000000020004" pitchFamily="50" charset="0"/>
              </a:rPr>
              <a:t>:</a:t>
            </a:r>
          </a:p>
          <a:p>
            <a:pPr algn="ctr"/>
            <a:r>
              <a:rPr lang="en-GB" sz="4200" dirty="0">
                <a:solidFill>
                  <a:srgbClr val="54257F"/>
                </a:solidFill>
                <a:latin typeface="Adelle Sb" panose="02000503000000020004" pitchFamily="50" charset="0"/>
              </a:rPr>
              <a:t>Digital </a:t>
            </a:r>
          </a:p>
          <a:p>
            <a:pPr algn="ctr"/>
            <a:r>
              <a:rPr lang="en-GB" sz="4200" dirty="0">
                <a:solidFill>
                  <a:srgbClr val="54257F"/>
                </a:solidFill>
                <a:latin typeface="Adelle Sb" panose="02000503000000020004" pitchFamily="50" charset="0"/>
              </a:rPr>
              <a:t>Community Organiser</a:t>
            </a:r>
          </a:p>
        </p:txBody>
      </p:sp>
      <p:sp>
        <p:nvSpPr>
          <p:cNvPr id="13" name="TextBox 12"/>
          <p:cNvSpPr txBox="1"/>
          <p:nvPr/>
        </p:nvSpPr>
        <p:spPr>
          <a:xfrm>
            <a:off x="6429241" y="3204568"/>
            <a:ext cx="5429516" cy="1261884"/>
          </a:xfrm>
          <a:prstGeom prst="rect">
            <a:avLst/>
          </a:prstGeom>
          <a:noFill/>
        </p:spPr>
        <p:txBody>
          <a:bodyPr wrap="square" rtlCol="0">
            <a:spAutoFit/>
          </a:bodyPr>
          <a:lstStyle/>
          <a:p>
            <a:pPr algn="ctr"/>
            <a:r>
              <a:rPr lang="en-GB" sz="7600" b="1" dirty="0">
                <a:solidFill>
                  <a:srgbClr val="008296"/>
                </a:solidFill>
                <a:latin typeface="Ludicrous Stencil" panose="00000504000000000004" pitchFamily="2" charset="0"/>
                <a:cs typeface="Rubik" panose="00000500000000000000" pitchFamily="2" charset="-79"/>
              </a:rPr>
              <a:t>Job Pack</a:t>
            </a:r>
          </a:p>
        </p:txBody>
      </p:sp>
      <p:pic>
        <p:nvPicPr>
          <p:cNvPr id="4" name="Picture 3">
            <a:extLst>
              <a:ext uri="{FF2B5EF4-FFF2-40B4-BE49-F238E27FC236}">
                <a16:creationId xmlns:a16="http://schemas.microsoft.com/office/drawing/2014/main" id="{EE6DF98B-7E66-4DA2-AC25-02B58B52DD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4767" y="5410182"/>
            <a:ext cx="3698464" cy="1338280"/>
          </a:xfrm>
          <a:prstGeom prst="rect">
            <a:avLst/>
          </a:prstGeom>
        </p:spPr>
      </p:pic>
      <p:sp>
        <p:nvSpPr>
          <p:cNvPr id="17" name="TextBox 16">
            <a:extLst>
              <a:ext uri="{FF2B5EF4-FFF2-40B4-BE49-F238E27FC236}">
                <a16:creationId xmlns:a16="http://schemas.microsoft.com/office/drawing/2014/main" id="{13C9B1A0-5687-4F11-A10B-1B64EA3EF905}"/>
              </a:ext>
            </a:extLst>
          </p:cNvPr>
          <p:cNvSpPr txBox="1"/>
          <p:nvPr/>
        </p:nvSpPr>
        <p:spPr>
          <a:xfrm>
            <a:off x="592026" y="6638925"/>
            <a:ext cx="922449" cy="219075"/>
          </a:xfrm>
          <a:prstGeom prst="rect">
            <a:avLst/>
          </a:prstGeom>
          <a:noFill/>
        </p:spPr>
        <p:txBody>
          <a:bodyPr wrap="square" rtlCol="0">
            <a:spAutoFit/>
          </a:bodyPr>
          <a:lstStyle/>
          <a:p>
            <a:r>
              <a:rPr lang="en-GB" sz="800" dirty="0">
                <a:solidFill>
                  <a:srgbClr val="CBCDC2"/>
                </a:solidFill>
                <a:latin typeface="Rubik" panose="00000500000000000000" pitchFamily="2" charset="-79"/>
                <a:cs typeface="Rubik" panose="00000500000000000000" pitchFamily="2" charset="-79"/>
              </a:rPr>
              <a:t>Steve Cheshire</a:t>
            </a:r>
          </a:p>
        </p:txBody>
      </p:sp>
      <p:sp>
        <p:nvSpPr>
          <p:cNvPr id="14" name="TextBox 13">
            <a:extLst>
              <a:ext uri="{FF2B5EF4-FFF2-40B4-BE49-F238E27FC236}">
                <a16:creationId xmlns:a16="http://schemas.microsoft.com/office/drawing/2014/main" id="{26BC16FF-6384-4A67-BCD6-339526BB9A2D}"/>
              </a:ext>
            </a:extLst>
          </p:cNvPr>
          <p:cNvSpPr txBox="1"/>
          <p:nvPr/>
        </p:nvSpPr>
        <p:spPr>
          <a:xfrm>
            <a:off x="425418" y="6618605"/>
            <a:ext cx="1169702" cy="215444"/>
          </a:xfrm>
          <a:prstGeom prst="rect">
            <a:avLst/>
          </a:prstGeom>
          <a:noFill/>
        </p:spPr>
        <p:txBody>
          <a:bodyPr wrap="square" rtlCol="0">
            <a:spAutoFit/>
          </a:bodyPr>
          <a:lstStyle/>
          <a:p>
            <a:r>
              <a:rPr lang="en-GB" sz="800" dirty="0">
                <a:solidFill>
                  <a:srgbClr val="E7E0B9"/>
                </a:solidFill>
                <a:latin typeface="Rubik" panose="00000500000000000000" pitchFamily="2" charset="-79"/>
                <a:cs typeface="Rubik" panose="00000500000000000000" pitchFamily="2" charset="-79"/>
              </a:rPr>
              <a:t>Tom Simone</a:t>
            </a:r>
          </a:p>
        </p:txBody>
      </p:sp>
      <p:pic>
        <p:nvPicPr>
          <p:cNvPr id="7" name="Picture 6" descr="A group of people protesting&#10;&#10;AI-generated content may be incorrect.">
            <a:extLst>
              <a:ext uri="{FF2B5EF4-FFF2-40B4-BE49-F238E27FC236}">
                <a16:creationId xmlns:a16="http://schemas.microsoft.com/office/drawing/2014/main" id="{46F2565F-83B3-5719-8C1F-F2C24AE0DB08}"/>
              </a:ext>
            </a:extLst>
          </p:cNvPr>
          <p:cNvPicPr>
            <a:picLocks noChangeAspect="1"/>
          </p:cNvPicPr>
          <p:nvPr/>
        </p:nvPicPr>
        <p:blipFill>
          <a:blip r:embed="rId3" cstate="print">
            <a:extLst>
              <a:ext uri="{28A0092B-C50C-407E-A947-70E740481C1C}">
                <a14:useLocalDpi xmlns:a14="http://schemas.microsoft.com/office/drawing/2010/main" val="0"/>
              </a:ext>
            </a:extLst>
          </a:blip>
          <a:srcRect l="8673" r="30403"/>
          <a:stretch>
            <a:fillRect/>
          </a:stretch>
        </p:blipFill>
        <p:spPr>
          <a:xfrm>
            <a:off x="1" y="0"/>
            <a:ext cx="6096000" cy="6857999"/>
          </a:xfrm>
          <a:prstGeom prst="rect">
            <a:avLst/>
          </a:prstGeom>
        </p:spPr>
      </p:pic>
    </p:spTree>
    <p:extLst>
      <p:ext uri="{BB962C8B-B14F-4D97-AF65-F5344CB8AC3E}">
        <p14:creationId xmlns:p14="http://schemas.microsoft.com/office/powerpoint/2010/main" val="233415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E46A6-4F5B-4C9A-8A3D-4304D3678F2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B59BD97-2EBE-EBC2-5132-D105C3F27DF5}"/>
              </a:ext>
            </a:extLst>
          </p:cNvPr>
          <p:cNvSpPr txBox="1"/>
          <p:nvPr/>
        </p:nvSpPr>
        <p:spPr>
          <a:xfrm>
            <a:off x="327170" y="968276"/>
            <a:ext cx="5822169" cy="483209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 </a:t>
            </a:r>
            <a:r>
              <a:rPr kumimoji="0" lang="en-US" sz="1400" b="1" i="0" u="none" strike="noStrike" kern="1200" cap="none" spc="0" normalizeH="0" baseline="0" noProof="0" dirty="0" err="1">
                <a:ln>
                  <a:noFill/>
                </a:ln>
                <a:solidFill>
                  <a:prstClr val="black"/>
                </a:solidFill>
                <a:effectLst/>
                <a:uLnTx/>
                <a:uFillTx/>
                <a:latin typeface="Adelle" panose="02000503060000020004"/>
                <a:cs typeface="Rubik" panose="00000500000000000000" pitchFamily="2" charset="-79"/>
              </a:rPr>
              <a:t>Organising</a:t>
            </a:r>
            <a:r>
              <a:rPr kumimoji="0" lang="en-US" sz="1400" b="1"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 Digital Communities and Leaders</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Develop and deliver a digital organising strategy that aligns with Team Wilder’s broader movement-building and organising goals.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Identify and reach out to people via digital platforms and groups (e.g. local Facebook groups, WhatsApp, digital forums) and build relationships through digital 1:1s.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Support, co-create, and strengthen peer-led online groups and leaders through guidance, strategy, and training.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Recruit and coach volunteer digital organisers and leaders.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Provide digital organising resources and support to help individuals and groups take collective action.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Deliver digital skills workshops and peer learning spaces for volunteers, organisers, and community groups.</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Create a culture of possibility, where people believe they can create long-term, sustainable change.</a:t>
            </a:r>
          </a:p>
        </p:txBody>
      </p:sp>
      <p:sp>
        <p:nvSpPr>
          <p:cNvPr id="3" name="Rectangle 2">
            <a:extLst>
              <a:ext uri="{FF2B5EF4-FFF2-40B4-BE49-F238E27FC236}">
                <a16:creationId xmlns:a16="http://schemas.microsoft.com/office/drawing/2014/main" id="{64489B45-4110-C0C7-AE65-3D116010B1D9}"/>
              </a:ext>
            </a:extLst>
          </p:cNvPr>
          <p:cNvSpPr/>
          <p:nvPr/>
        </p:nvSpPr>
        <p:spPr>
          <a:xfrm>
            <a:off x="399992" y="30343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Key Responsibilities</a:t>
            </a:r>
          </a:p>
        </p:txBody>
      </p:sp>
      <p:pic>
        <p:nvPicPr>
          <p:cNvPr id="5" name="Picture 4" descr="A group of people holding a banner&#10;&#10;AI-generated content may be incorrect.">
            <a:extLst>
              <a:ext uri="{FF2B5EF4-FFF2-40B4-BE49-F238E27FC236}">
                <a16:creationId xmlns:a16="http://schemas.microsoft.com/office/drawing/2014/main" id="{A85242C3-7B20-8687-79C7-0E603214AA4A}"/>
              </a:ext>
            </a:extLst>
          </p:cNvPr>
          <p:cNvPicPr>
            <a:picLocks noChangeAspect="1"/>
          </p:cNvPicPr>
          <p:nvPr/>
        </p:nvPicPr>
        <p:blipFill>
          <a:blip r:embed="rId2">
            <a:extLst>
              <a:ext uri="{28A0092B-C50C-407E-A947-70E740481C1C}">
                <a14:useLocalDpi xmlns:a14="http://schemas.microsoft.com/office/drawing/2010/main" val="0"/>
              </a:ext>
            </a:extLst>
          </a:blip>
          <a:srcRect l="35520" r="2188"/>
          <a:stretch>
            <a:fillRect/>
          </a:stretch>
        </p:blipFill>
        <p:spPr>
          <a:xfrm>
            <a:off x="6495992" y="0"/>
            <a:ext cx="5696008" cy="6858000"/>
          </a:xfrm>
          <a:prstGeom prst="rect">
            <a:avLst/>
          </a:prstGeom>
        </p:spPr>
      </p:pic>
    </p:spTree>
    <p:extLst>
      <p:ext uri="{BB962C8B-B14F-4D97-AF65-F5344CB8AC3E}">
        <p14:creationId xmlns:p14="http://schemas.microsoft.com/office/powerpoint/2010/main" val="414659483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A3995-3223-3778-260B-7B2FAD415E2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F743B1F-C759-2C3B-C676-A551BDBE1FF0}"/>
              </a:ext>
            </a:extLst>
          </p:cNvPr>
          <p:cNvSpPr txBox="1"/>
          <p:nvPr/>
        </p:nvSpPr>
        <p:spPr>
          <a:xfrm>
            <a:off x="399992" y="968276"/>
            <a:ext cx="5696008" cy="50475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Building Local and Thematic Digital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Create and manage a shared digital space for the Team Wilder movement to enable peer connection and storytelling.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Help organisers and volunteers manage and grow their own local digital platforms.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Work with the wider team to embed digital approaches across key campaigns and forums.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Movement Building and Collaboration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Contribute to the development and delivery of digital organising training and resources through the Team Wilder Academy, building a scalable training offer for leaders and volunteers.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Contribute to building a scalable and inclusive digital presence for Team Wilder, connecting with the national movement.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Collaborate with the Comms and Marketing Team on shared priorities, including surfacing stories from the movement and shaping future strategy.</a:t>
            </a:r>
          </a:p>
        </p:txBody>
      </p:sp>
      <p:sp>
        <p:nvSpPr>
          <p:cNvPr id="3" name="Rectangle 2">
            <a:extLst>
              <a:ext uri="{FF2B5EF4-FFF2-40B4-BE49-F238E27FC236}">
                <a16:creationId xmlns:a16="http://schemas.microsoft.com/office/drawing/2014/main" id="{ACBBA9BC-3629-A411-30BF-8A49FF02A78E}"/>
              </a:ext>
            </a:extLst>
          </p:cNvPr>
          <p:cNvSpPr/>
          <p:nvPr/>
        </p:nvSpPr>
        <p:spPr>
          <a:xfrm>
            <a:off x="399992" y="30343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Key Responsibilities</a:t>
            </a:r>
          </a:p>
        </p:txBody>
      </p:sp>
      <p:pic>
        <p:nvPicPr>
          <p:cNvPr id="2" name="Picture 1" descr="A group of women working in a garden&#10;&#10;AI-generated content may be incorrect.">
            <a:extLst>
              <a:ext uri="{FF2B5EF4-FFF2-40B4-BE49-F238E27FC236}">
                <a16:creationId xmlns:a16="http://schemas.microsoft.com/office/drawing/2014/main" id="{F5A56776-BA36-FE8E-ABA5-AF44B30CEF07}"/>
              </a:ext>
            </a:extLst>
          </p:cNvPr>
          <p:cNvPicPr>
            <a:picLocks noChangeAspect="1"/>
          </p:cNvPicPr>
          <p:nvPr/>
        </p:nvPicPr>
        <p:blipFill>
          <a:blip r:embed="rId2">
            <a:extLst>
              <a:ext uri="{28A0092B-C50C-407E-A947-70E740481C1C}">
                <a14:useLocalDpi xmlns:a14="http://schemas.microsoft.com/office/drawing/2010/main" val="0"/>
              </a:ext>
            </a:extLst>
          </a:blip>
          <a:srcRect t="17592" b="2141"/>
          <a:stretch>
            <a:fillRect/>
          </a:stretch>
        </p:blipFill>
        <p:spPr>
          <a:xfrm>
            <a:off x="6495992" y="0"/>
            <a:ext cx="5696008" cy="6858000"/>
          </a:xfrm>
          <a:prstGeom prst="rect">
            <a:avLst/>
          </a:prstGeom>
        </p:spPr>
      </p:pic>
    </p:spTree>
    <p:extLst>
      <p:ext uri="{BB962C8B-B14F-4D97-AF65-F5344CB8AC3E}">
        <p14:creationId xmlns:p14="http://schemas.microsoft.com/office/powerpoint/2010/main" val="425617859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74853-D27E-CB90-DA8E-2432F14DB0C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34ECE25-F587-EAE2-A0F6-0F24CE615967}"/>
              </a:ext>
            </a:extLst>
          </p:cNvPr>
          <p:cNvSpPr txBox="1"/>
          <p:nvPr/>
        </p:nvSpPr>
        <p:spPr>
          <a:xfrm>
            <a:off x="399992" y="936010"/>
            <a:ext cx="5696008" cy="4770537"/>
          </a:xfrm>
          <a:prstGeom prst="rect">
            <a:avLst/>
          </a:prstGeom>
          <a:noFill/>
        </p:spPr>
        <p:txBody>
          <a:bodyPr wrap="square">
            <a:spAutoFit/>
          </a:bodyPr>
          <a:lstStyle/>
          <a:p>
            <a:r>
              <a:rPr lang="en-US" sz="1400" b="1" dirty="0">
                <a:latin typeface="Adelle" panose="02000503060000020004"/>
                <a:cs typeface="Rubik" panose="00000500000000000000" pitchFamily="2" charset="-79"/>
              </a:rPr>
              <a:t>What we are looking for:</a:t>
            </a:r>
          </a:p>
          <a:p>
            <a:endParaRPr lang="en-US"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We’re looking for someone who is passionate about people and communities, with experience of using digital tools to develop online groups, projects, or campaigns. You don’t need to be a nature or wildlife expert, what matters most is that you care about people, communities, the natural world and making a difference.</a:t>
            </a:r>
            <a:endParaRPr lang="en-GB" sz="1400" dirty="0">
              <a:latin typeface="Adelle" panose="02000503060000020004"/>
              <a:cs typeface="Rubik" panose="00000500000000000000" pitchFamily="2" charset="-79"/>
            </a:endParaRPr>
          </a:p>
          <a:p>
            <a:endParaRPr lang="en-GB" sz="1600"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To succeed in this role, you’ll also need to be:</a:t>
            </a:r>
          </a:p>
          <a:p>
            <a:endParaRPr lang="en-GB" sz="800" dirty="0">
              <a:latin typeface="Adelle" panose="02000503060000020004"/>
              <a:cs typeface="Rubik" panose="00000500000000000000" pitchFamily="2" charset="-79"/>
            </a:endParaRPr>
          </a:p>
          <a:p>
            <a:pPr marL="285750" indent="-285750" algn="l">
              <a:buFont typeface="Wingdings" panose="05000000000000000000" pitchFamily="2" charset="2"/>
              <a:buChar char="ü"/>
            </a:pPr>
            <a:r>
              <a:rPr lang="en-US" sz="1400" dirty="0">
                <a:latin typeface="Adelle" panose="02000503060000020004"/>
                <a:cs typeface="Rubik" panose="00000500000000000000" pitchFamily="2" charset="-79"/>
              </a:rPr>
              <a:t>Able to build relationships through listening, empathy, respect, and curiosity.</a:t>
            </a:r>
          </a:p>
          <a:p>
            <a:pPr marL="285750" indent="-285750" algn="l">
              <a:buFont typeface="Wingdings" panose="05000000000000000000" pitchFamily="2" charset="2"/>
              <a:buChar char="ü"/>
            </a:pPr>
            <a:r>
              <a:rPr lang="en-US" sz="1400" dirty="0">
                <a:latin typeface="Adelle" panose="02000503060000020004"/>
                <a:cs typeface="Rubik" panose="00000500000000000000" pitchFamily="2" charset="-79"/>
              </a:rPr>
              <a:t>Confident engaging with people from different life experiences, priorities, beliefs, and backgrounds.</a:t>
            </a:r>
          </a:p>
          <a:p>
            <a:pPr marL="285750" indent="-285750" algn="l">
              <a:buFont typeface="Wingdings" panose="05000000000000000000" pitchFamily="2" charset="2"/>
              <a:buChar char="ü"/>
            </a:pPr>
            <a:r>
              <a:rPr lang="en-US" sz="1400" dirty="0">
                <a:latin typeface="Adelle" panose="02000503060000020004"/>
                <a:cs typeface="Rubik" panose="00000500000000000000" pitchFamily="2" charset="-79"/>
              </a:rPr>
              <a:t>Comfortable with uncertainty and complexity.</a:t>
            </a:r>
          </a:p>
          <a:p>
            <a:pPr marL="285750" indent="-285750" algn="l">
              <a:buFont typeface="Wingdings" panose="05000000000000000000" pitchFamily="2" charset="2"/>
              <a:buChar char="ü"/>
            </a:pPr>
            <a:r>
              <a:rPr lang="en-US" sz="1400" dirty="0">
                <a:latin typeface="Adelle" panose="02000503060000020004"/>
                <a:cs typeface="Rubik" panose="00000500000000000000" pitchFamily="2" charset="-79"/>
              </a:rPr>
              <a:t>Proactive, collaborative, and motivated to make things happen.</a:t>
            </a:r>
          </a:p>
          <a:p>
            <a:pPr marL="285750" indent="-285750" algn="l">
              <a:buFont typeface="Wingdings" panose="05000000000000000000" pitchFamily="2" charset="2"/>
              <a:buChar char="ü"/>
            </a:pPr>
            <a:r>
              <a:rPr lang="en-US" sz="1400" dirty="0">
                <a:latin typeface="Adelle" panose="02000503060000020004"/>
                <a:cs typeface="Rubik" panose="00000500000000000000" pitchFamily="2" charset="-79"/>
              </a:rPr>
              <a:t>Open to feedback, learning, and personal development.</a:t>
            </a:r>
          </a:p>
          <a:p>
            <a:pPr marL="285750" indent="-285750" algn="l">
              <a:buFont typeface="Wingdings" panose="05000000000000000000" pitchFamily="2" charset="2"/>
              <a:buChar char="ü"/>
            </a:pPr>
            <a:r>
              <a:rPr lang="en-US" sz="1400" dirty="0">
                <a:latin typeface="Adelle" panose="02000503060000020004"/>
                <a:cs typeface="Rubik" panose="00000500000000000000" pitchFamily="2" charset="-79"/>
              </a:rPr>
              <a:t>Committed to equity, inclusion, and social justice.</a:t>
            </a:r>
          </a:p>
          <a:p>
            <a:pPr marL="285750" indent="-285750" algn="l">
              <a:buFont typeface="Wingdings" panose="05000000000000000000" pitchFamily="2" charset="2"/>
              <a:buChar char="ü"/>
            </a:pPr>
            <a:r>
              <a:rPr lang="en-US" sz="1400" dirty="0">
                <a:latin typeface="Adelle" panose="02000503060000020004"/>
                <a:cs typeface="Rubik" panose="00000500000000000000" pitchFamily="2" charset="-79"/>
              </a:rPr>
              <a:t>Open to unlearning and learning as part of the role</a:t>
            </a:r>
          </a:p>
          <a:p>
            <a:pPr algn="l"/>
            <a:endParaRPr lang="en-GB" sz="1400" dirty="0">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We are especially keen to hear from candidates with experience working </a:t>
            </a:r>
            <a:r>
              <a:rPr lang="en-GB" sz="1400" dirty="0">
                <a:solidFill>
                  <a:prstClr val="black"/>
                </a:solidFill>
                <a:latin typeface="Adelle" panose="02000503060000020004"/>
                <a:cs typeface="Rubik" panose="00000500000000000000" pitchFamily="2" charset="-79"/>
              </a:rPr>
              <a:t>alongside</a:t>
            </a: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 underrepresented </a:t>
            </a:r>
            <a:r>
              <a:rPr lang="en-GB" sz="1400" dirty="0">
                <a:solidFill>
                  <a:prstClr val="black"/>
                </a:solidFill>
                <a:latin typeface="Adelle" panose="02000503060000020004"/>
                <a:cs typeface="Rubik" panose="00000500000000000000" pitchFamily="2" charset="-79"/>
              </a:rPr>
              <a:t>or</a:t>
            </a: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 marginalised groups.</a:t>
            </a:r>
          </a:p>
        </p:txBody>
      </p:sp>
      <p:sp>
        <p:nvSpPr>
          <p:cNvPr id="5" name="TextBox 4">
            <a:extLst>
              <a:ext uri="{FF2B5EF4-FFF2-40B4-BE49-F238E27FC236}">
                <a16:creationId xmlns:a16="http://schemas.microsoft.com/office/drawing/2014/main" id="{8AB25C6C-41E7-FDE2-E544-E61EF8471A00}"/>
              </a:ext>
            </a:extLst>
          </p:cNvPr>
          <p:cNvSpPr txBox="1"/>
          <p:nvPr/>
        </p:nvSpPr>
        <p:spPr>
          <a:xfrm>
            <a:off x="8648699" y="6638925"/>
            <a:ext cx="922449" cy="219075"/>
          </a:xfrm>
          <a:prstGeom prst="rect">
            <a:avLst/>
          </a:prstGeom>
          <a:noFill/>
        </p:spPr>
        <p:txBody>
          <a:bodyPr wrap="square" rtlCol="0">
            <a:spAutoFit/>
          </a:bodyPr>
          <a:lstStyle/>
          <a:p>
            <a:r>
              <a:rPr lang="en-GB" sz="800" dirty="0">
                <a:solidFill>
                  <a:schemeClr val="bg1">
                    <a:lumMod val="95000"/>
                  </a:schemeClr>
                </a:solidFill>
                <a:latin typeface="Rubik" panose="00000500000000000000" pitchFamily="2" charset="-79"/>
                <a:cs typeface="Rubik" panose="00000500000000000000" pitchFamily="2" charset="-79"/>
              </a:rPr>
              <a:t>Jon Hawkins</a:t>
            </a:r>
          </a:p>
        </p:txBody>
      </p:sp>
      <p:pic>
        <p:nvPicPr>
          <p:cNvPr id="4" name="Picture 3" descr="A group of people sitting in chairs in a room with a person standing in front of a screen&#10;&#10;AI-generated content may be incorrect.">
            <a:extLst>
              <a:ext uri="{FF2B5EF4-FFF2-40B4-BE49-F238E27FC236}">
                <a16:creationId xmlns:a16="http://schemas.microsoft.com/office/drawing/2014/main" id="{CF7EB541-8A32-9576-F393-4A469249BAE4}"/>
              </a:ext>
            </a:extLst>
          </p:cNvPr>
          <p:cNvPicPr>
            <a:picLocks noChangeAspect="1"/>
          </p:cNvPicPr>
          <p:nvPr/>
        </p:nvPicPr>
        <p:blipFill>
          <a:blip r:embed="rId2" cstate="print">
            <a:extLst>
              <a:ext uri="{28A0092B-C50C-407E-A947-70E740481C1C}">
                <a14:useLocalDpi xmlns:a14="http://schemas.microsoft.com/office/drawing/2010/main" val="0"/>
              </a:ext>
            </a:extLst>
          </a:blip>
          <a:srcRect l="318" t="10000" r="15"/>
          <a:stretch>
            <a:fillRect/>
          </a:stretch>
        </p:blipFill>
        <p:spPr>
          <a:xfrm>
            <a:off x="6495124" y="0"/>
            <a:ext cx="5696008" cy="6858000"/>
          </a:xfrm>
          <a:prstGeom prst="rect">
            <a:avLst/>
          </a:prstGeom>
        </p:spPr>
      </p:pic>
      <p:sp>
        <p:nvSpPr>
          <p:cNvPr id="6" name="Rectangle 5">
            <a:extLst>
              <a:ext uri="{FF2B5EF4-FFF2-40B4-BE49-F238E27FC236}">
                <a16:creationId xmlns:a16="http://schemas.microsoft.com/office/drawing/2014/main" id="{31057A56-5B83-E6C3-6636-E4870AC54953}"/>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latin typeface="Adelle" panose="02000503060000020004" pitchFamily="50" charset="0"/>
              </a:rPr>
              <a:t>Specific skills, experience and attributes</a:t>
            </a:r>
            <a:endParaRPr lang="en-US" sz="2000" b="1" dirty="0">
              <a:latin typeface="Adelle" panose="02000503060000020004" pitchFamily="50" charset="0"/>
            </a:endParaRPr>
          </a:p>
        </p:txBody>
      </p:sp>
    </p:spTree>
    <p:extLst>
      <p:ext uri="{BB962C8B-B14F-4D97-AF65-F5344CB8AC3E}">
        <p14:creationId xmlns:p14="http://schemas.microsoft.com/office/powerpoint/2010/main" val="319218744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2905-64A3-9C16-E509-EC7CB6540DF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50F6C3A-96BB-2A35-4907-9885F8E1E233}"/>
              </a:ext>
            </a:extLst>
          </p:cNvPr>
          <p:cNvSpPr txBox="1"/>
          <p:nvPr/>
        </p:nvSpPr>
        <p:spPr>
          <a:xfrm>
            <a:off x="365761" y="905232"/>
            <a:ext cx="5730239" cy="4832092"/>
          </a:xfrm>
          <a:prstGeom prst="rect">
            <a:avLst/>
          </a:prstGeom>
          <a:noFill/>
        </p:spPr>
        <p:txBody>
          <a:bodyPr wrap="square">
            <a:spAutoFit/>
          </a:bodyPr>
          <a:lstStyle/>
          <a:p>
            <a:r>
              <a:rPr lang="en-GB" sz="1400" b="1" dirty="0">
                <a:effectLst/>
                <a:latin typeface="Adelle" panose="02000503060000020004"/>
                <a:ea typeface="Aptos" panose="020B0004020202020204" pitchFamily="34" charset="0"/>
                <a:cs typeface="Rubik" panose="00000500000000000000" pitchFamily="2" charset="-79"/>
              </a:rPr>
              <a:t>Training, Support, and </a:t>
            </a:r>
            <a:r>
              <a:rPr lang="en-GB" sz="1400" b="1" dirty="0">
                <a:latin typeface="Adelle" panose="02000503060000020004"/>
                <a:ea typeface="Aptos" panose="020B0004020202020204" pitchFamily="34" charset="0"/>
                <a:cs typeface="Rubik" panose="00000500000000000000" pitchFamily="2" charset="-79"/>
              </a:rPr>
              <a:t>Continued</a:t>
            </a:r>
            <a:r>
              <a:rPr lang="en-GB" sz="1400" b="1" dirty="0">
                <a:effectLst/>
                <a:latin typeface="Adelle" panose="02000503060000020004"/>
                <a:ea typeface="Aptos" panose="020B0004020202020204" pitchFamily="34" charset="0"/>
                <a:cs typeface="Rubik" panose="00000500000000000000" pitchFamily="2" charset="-79"/>
              </a:rPr>
              <a:t> Development</a:t>
            </a:r>
          </a:p>
          <a:p>
            <a:r>
              <a:rPr lang="en-GB" sz="1400" dirty="0">
                <a:effectLst/>
                <a:latin typeface="Adelle" panose="02000503060000020004"/>
                <a:ea typeface="Aptos" panose="020B0004020202020204" pitchFamily="34" charset="0"/>
                <a:cs typeface="Rubik" panose="00000500000000000000" pitchFamily="2" charset="-79"/>
              </a:rPr>
              <a:t> </a:t>
            </a:r>
          </a:p>
          <a:p>
            <a:r>
              <a:rPr lang="en-GB" sz="1400" dirty="0">
                <a:effectLst/>
                <a:latin typeface="Adelle" panose="02000503060000020004"/>
                <a:ea typeface="Aptos" panose="020B0004020202020204" pitchFamily="34" charset="0"/>
                <a:cs typeface="Rubik" panose="00000500000000000000" pitchFamily="2" charset="-79"/>
              </a:rPr>
              <a:t>We are committed to ensuring that every Community Organiser is fully supported and are continuously developing their skills.</a:t>
            </a:r>
          </a:p>
          <a:p>
            <a:r>
              <a:rPr lang="en-GB" sz="1400" dirty="0">
                <a:effectLst/>
                <a:latin typeface="Adelle" panose="02000503060000020004"/>
                <a:ea typeface="Aptos" panose="020B0004020202020204" pitchFamily="34" charset="0"/>
                <a:cs typeface="Rubik" panose="00000500000000000000" pitchFamily="2" charset="-79"/>
              </a:rPr>
              <a:t> </a:t>
            </a:r>
          </a:p>
          <a:p>
            <a:r>
              <a:rPr lang="en-GB" sz="1400" dirty="0">
                <a:effectLst/>
                <a:latin typeface="Adelle" panose="02000503060000020004"/>
                <a:ea typeface="Aptos" panose="020B0004020202020204" pitchFamily="34" charset="0"/>
                <a:cs typeface="Rubik" panose="00000500000000000000" pitchFamily="2" charset="-79"/>
              </a:rPr>
              <a:t>As part of this role, you will receive:</a:t>
            </a:r>
          </a:p>
          <a:p>
            <a:endParaRPr lang="en-GB" sz="1400" dirty="0">
              <a:effectLst/>
              <a:latin typeface="Adelle" panose="02000503060000020004"/>
              <a:ea typeface="Aptos" panose="020B0004020202020204" pitchFamily="34" charset="0"/>
              <a:cs typeface="Rubik" panose="00000500000000000000" pitchFamily="2" charset="-79"/>
            </a:endParaRPr>
          </a:p>
          <a:p>
            <a:pPr marL="285750" indent="-285750">
              <a:buFont typeface="Arial" panose="020B0604020202020204" pitchFamily="34" charset="0"/>
              <a:buChar char="•"/>
            </a:pPr>
            <a:r>
              <a:rPr lang="en-GB" sz="1400" dirty="0">
                <a:effectLst/>
                <a:latin typeface="Adelle" panose="02000503060000020004"/>
                <a:ea typeface="Aptos" panose="020B0004020202020204" pitchFamily="34" charset="0"/>
                <a:cs typeface="Rubik" panose="00000500000000000000" pitchFamily="2" charset="-79"/>
              </a:rPr>
              <a:t>Regular coaching and supervision, helping you reflect on and improve your organising </a:t>
            </a:r>
            <a:r>
              <a:rPr lang="en-GB" sz="1400" dirty="0">
                <a:latin typeface="Adelle" panose="02000503060000020004"/>
                <a:ea typeface="Aptos" panose="020B0004020202020204" pitchFamily="34" charset="0"/>
                <a:cs typeface="Rubik" panose="00000500000000000000" pitchFamily="2" charset="-79"/>
              </a:rPr>
              <a:t>practice</a:t>
            </a:r>
            <a:r>
              <a:rPr lang="en-GB" sz="1400" dirty="0">
                <a:effectLst/>
                <a:latin typeface="Adelle" panose="02000503060000020004"/>
                <a:ea typeface="Aptos" panose="020B0004020202020204" pitchFamily="34" charset="0"/>
                <a:cs typeface="Rubik" panose="00000500000000000000" pitchFamily="2" charset="-79"/>
              </a:rPr>
              <a:t>.</a:t>
            </a:r>
          </a:p>
          <a:p>
            <a:pPr marL="285750" indent="-285750">
              <a:buFont typeface="Arial" panose="020B0604020202020204" pitchFamily="34" charset="0"/>
              <a:buChar char="•"/>
            </a:pPr>
            <a:r>
              <a:rPr lang="en-GB" sz="1400" dirty="0">
                <a:latin typeface="Adelle" panose="02000503060000020004"/>
                <a:ea typeface="Aptos" panose="020B0004020202020204" pitchFamily="34" charset="0"/>
                <a:cs typeface="Rubik" panose="00000500000000000000" pitchFamily="2" charset="-79"/>
              </a:rPr>
              <a:t>Continued training and</a:t>
            </a:r>
            <a:r>
              <a:rPr lang="en-GB" sz="1400" dirty="0">
                <a:effectLst/>
                <a:latin typeface="Adelle" panose="02000503060000020004"/>
                <a:ea typeface="Aptos" panose="020B0004020202020204" pitchFamily="34" charset="0"/>
                <a:cs typeface="Rubik" panose="00000500000000000000" pitchFamily="2" charset="-79"/>
              </a:rPr>
              <a:t> development in community organising, movement building, and leadership.</a:t>
            </a:r>
          </a:p>
          <a:p>
            <a:pPr marL="285750" indent="-285750">
              <a:buFont typeface="Arial" panose="020B0604020202020204" pitchFamily="34" charset="0"/>
              <a:buChar char="•"/>
            </a:pPr>
            <a:r>
              <a:rPr lang="en-GB" sz="1400" dirty="0">
                <a:latin typeface="Adelle" panose="02000503060000020004"/>
                <a:ea typeface="Aptos" panose="020B0004020202020204" pitchFamily="34" charset="0"/>
                <a:cs typeface="Rubik" panose="00000500000000000000" pitchFamily="2" charset="-79"/>
              </a:rPr>
              <a:t>Regular p</a:t>
            </a:r>
            <a:r>
              <a:rPr lang="en-GB" sz="1400" dirty="0">
                <a:effectLst/>
                <a:latin typeface="Adelle" panose="02000503060000020004"/>
                <a:ea typeface="Aptos" panose="020B0004020202020204" pitchFamily="34" charset="0"/>
                <a:cs typeface="Rubik" panose="00000500000000000000" pitchFamily="2" charset="-79"/>
              </a:rPr>
              <a:t>eer </a:t>
            </a:r>
            <a:r>
              <a:rPr lang="en-GB" sz="1400" dirty="0">
                <a:latin typeface="Adelle" panose="02000503060000020004"/>
                <a:ea typeface="Aptos" panose="020B0004020202020204" pitchFamily="34" charset="0"/>
                <a:cs typeface="Rubik" panose="00000500000000000000" pitchFamily="2" charset="-79"/>
              </a:rPr>
              <a:t>support</a:t>
            </a:r>
            <a:r>
              <a:rPr lang="en-GB" sz="1400" dirty="0">
                <a:effectLst/>
                <a:latin typeface="Adelle" panose="02000503060000020004"/>
                <a:ea typeface="Aptos" panose="020B0004020202020204" pitchFamily="34" charset="0"/>
                <a:cs typeface="Rubik" panose="00000500000000000000" pitchFamily="2" charset="-79"/>
              </a:rPr>
              <a:t> opportunities, working alongside </a:t>
            </a:r>
            <a:r>
              <a:rPr lang="en-GB" sz="1400" dirty="0">
                <a:latin typeface="Adelle" panose="02000503060000020004"/>
                <a:ea typeface="Aptos" panose="020B0004020202020204" pitchFamily="34" charset="0"/>
                <a:cs typeface="Rubik" panose="00000500000000000000" pitchFamily="2" charset="-79"/>
              </a:rPr>
              <a:t>our</a:t>
            </a:r>
            <a:r>
              <a:rPr lang="en-GB" sz="1400" dirty="0">
                <a:effectLst/>
                <a:latin typeface="Adelle" panose="02000503060000020004"/>
                <a:ea typeface="Aptos" panose="020B0004020202020204" pitchFamily="34" charset="0"/>
                <a:cs typeface="Rubik" panose="00000500000000000000" pitchFamily="2" charset="-79"/>
              </a:rPr>
              <a:t> community organising team locally across the </a:t>
            </a:r>
            <a:r>
              <a:rPr lang="en-GB" sz="1400" dirty="0">
                <a:latin typeface="Adelle" panose="02000503060000020004"/>
                <a:ea typeface="Aptos" panose="020B0004020202020204" pitchFamily="34" charset="0"/>
                <a:cs typeface="Rubik" panose="00000500000000000000" pitchFamily="2" charset="-79"/>
              </a:rPr>
              <a:t>Trust and the wider Federation of Wildlife Trusts.</a:t>
            </a:r>
            <a:endParaRPr lang="en-GB" sz="1400" dirty="0">
              <a:effectLst/>
              <a:latin typeface="Adelle" panose="02000503060000020004"/>
              <a:ea typeface="Aptos" panose="020B0004020202020204" pitchFamily="34" charset="0"/>
              <a:cs typeface="Rubik" panose="00000500000000000000" pitchFamily="2" charset="-79"/>
            </a:endParaRPr>
          </a:p>
          <a:p>
            <a:pPr marL="285750" indent="-285750">
              <a:buFont typeface="Arial" panose="020B0604020202020204" pitchFamily="34" charset="0"/>
              <a:buChar char="•"/>
            </a:pPr>
            <a:r>
              <a:rPr lang="en-GB" sz="1400" dirty="0">
                <a:effectLst/>
                <a:latin typeface="Adelle" panose="02000503060000020004"/>
                <a:ea typeface="Aptos" panose="020B0004020202020204" pitchFamily="34" charset="0"/>
                <a:cs typeface="Rubik" panose="00000500000000000000" pitchFamily="2" charset="-79"/>
              </a:rPr>
              <a:t>Access to national training and practitioner networks through The Wildlife Trusts, Community Organisers Ltd, National Academy of Community Organisers and </a:t>
            </a:r>
            <a:r>
              <a:rPr lang="en-GB" sz="1400" dirty="0">
                <a:latin typeface="Adelle" panose="02000503060000020004"/>
                <a:ea typeface="Aptos" panose="020B0004020202020204" pitchFamily="34" charset="0"/>
                <a:cs typeface="Rubik" panose="00000500000000000000" pitchFamily="2" charset="-79"/>
              </a:rPr>
              <a:t>other</a:t>
            </a:r>
            <a:r>
              <a:rPr lang="en-GB" sz="1400" dirty="0">
                <a:effectLst/>
                <a:latin typeface="Adelle" panose="02000503060000020004"/>
                <a:ea typeface="Aptos" panose="020B0004020202020204" pitchFamily="34" charset="0"/>
                <a:cs typeface="Rubik" panose="00000500000000000000" pitchFamily="2" charset="-79"/>
              </a:rPr>
              <a:t> community organising networks.</a:t>
            </a:r>
          </a:p>
          <a:p>
            <a:endParaRPr lang="en-GB" sz="1400" dirty="0">
              <a:effectLst/>
              <a:latin typeface="Adelle" panose="02000503060000020004"/>
              <a:ea typeface="Aptos" panose="020B0004020202020204" pitchFamily="34" charset="0"/>
              <a:cs typeface="Rubik" panose="00000500000000000000" pitchFamily="2" charset="-79"/>
            </a:endParaRPr>
          </a:p>
          <a:p>
            <a:r>
              <a:rPr lang="en-GB" sz="1400" dirty="0">
                <a:effectLst/>
                <a:latin typeface="Adelle" panose="02000503060000020004"/>
                <a:ea typeface="Aptos" panose="020B0004020202020204" pitchFamily="34" charset="0"/>
                <a:cs typeface="Rubik" panose="00000500000000000000" pitchFamily="2" charset="-79"/>
              </a:rPr>
              <a:t>This role is an opportunity to develop as a leader in a </a:t>
            </a:r>
            <a:r>
              <a:rPr lang="en-GB" sz="1400" dirty="0">
                <a:latin typeface="Adelle" panose="02000503060000020004"/>
                <a:ea typeface="Aptos" panose="020B0004020202020204" pitchFamily="34" charset="0"/>
                <a:cs typeface="Rubik" panose="00000500000000000000" pitchFamily="2" charset="-79"/>
              </a:rPr>
              <a:t>people</a:t>
            </a:r>
            <a:r>
              <a:rPr lang="en-GB" sz="1400" dirty="0">
                <a:effectLst/>
                <a:latin typeface="Adelle" panose="02000503060000020004"/>
                <a:ea typeface="Aptos" panose="020B0004020202020204" pitchFamily="34" charset="0"/>
                <a:cs typeface="Rubik" panose="00000500000000000000" pitchFamily="2" charset="-79"/>
              </a:rPr>
              <a:t>-powered movement, bringing </a:t>
            </a:r>
            <a:r>
              <a:rPr lang="en-GB" sz="1400" dirty="0">
                <a:latin typeface="Adelle" panose="02000503060000020004"/>
                <a:ea typeface="Aptos" panose="020B0004020202020204" pitchFamily="34" charset="0"/>
                <a:cs typeface="Rubik" panose="00000500000000000000" pitchFamily="2" charset="-79"/>
              </a:rPr>
              <a:t>key </a:t>
            </a:r>
            <a:r>
              <a:rPr lang="en-GB" sz="1400" dirty="0">
                <a:effectLst/>
                <a:latin typeface="Adelle" panose="02000503060000020004"/>
                <a:ea typeface="Aptos" panose="020B0004020202020204" pitchFamily="34" charset="0"/>
                <a:cs typeface="Rubik" panose="00000500000000000000" pitchFamily="2" charset="-79"/>
              </a:rPr>
              <a:t>skills, knowledge and understanding to the movement and supporting us to  </a:t>
            </a:r>
            <a:r>
              <a:rPr lang="en-GB" sz="1400" dirty="0">
                <a:latin typeface="Adelle" panose="02000503060000020004"/>
                <a:ea typeface="Aptos" panose="020B0004020202020204" pitchFamily="34" charset="0"/>
                <a:cs typeface="Rubik" panose="00000500000000000000" pitchFamily="2" charset="-79"/>
              </a:rPr>
              <a:t>implement and embed our digital </a:t>
            </a:r>
            <a:r>
              <a:rPr lang="en-GB" sz="1400" dirty="0">
                <a:effectLst/>
                <a:latin typeface="Adelle" panose="02000503060000020004"/>
                <a:ea typeface="Aptos" panose="020B0004020202020204" pitchFamily="34" charset="0"/>
                <a:cs typeface="Rubik" panose="00000500000000000000" pitchFamily="2" charset="-79"/>
              </a:rPr>
              <a:t>organising strategy</a:t>
            </a:r>
            <a:r>
              <a:rPr lang="en-GB" sz="1400" dirty="0">
                <a:latin typeface="Adelle" panose="02000503060000020004"/>
                <a:ea typeface="Aptos" panose="020B0004020202020204" pitchFamily="34" charset="0"/>
                <a:cs typeface="Rubik" panose="00000500000000000000" pitchFamily="2" charset="-79"/>
              </a:rPr>
              <a:t>.</a:t>
            </a:r>
            <a:endParaRPr lang="en-GB" sz="1400" dirty="0">
              <a:effectLst/>
              <a:latin typeface="Adelle" panose="02000503060000020004"/>
              <a:ea typeface="Aptos" panose="020B0004020202020204" pitchFamily="34" charset="0"/>
              <a:cs typeface="Rubik" panose="00000500000000000000" pitchFamily="2" charset="-79"/>
            </a:endParaRPr>
          </a:p>
        </p:txBody>
      </p:sp>
      <p:sp>
        <p:nvSpPr>
          <p:cNvPr id="3" name="Rectangle 2">
            <a:extLst>
              <a:ext uri="{FF2B5EF4-FFF2-40B4-BE49-F238E27FC236}">
                <a16:creationId xmlns:a16="http://schemas.microsoft.com/office/drawing/2014/main" id="{22CB945F-5708-5F1F-D2AF-0EA271E636B7}"/>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latin typeface="Adelle" panose="02000503060000020004" pitchFamily="50" charset="0"/>
              </a:rPr>
              <a:t>What we offer</a:t>
            </a:r>
          </a:p>
        </p:txBody>
      </p:sp>
      <p:pic>
        <p:nvPicPr>
          <p:cNvPr id="4" name="Picture 3" descr="A person standing next to a person in a garment&#10;&#10;AI-generated content may be incorrect.">
            <a:extLst>
              <a:ext uri="{FF2B5EF4-FFF2-40B4-BE49-F238E27FC236}">
                <a16:creationId xmlns:a16="http://schemas.microsoft.com/office/drawing/2014/main" id="{AEAD4802-F7A8-E514-9664-B33075A3A30B}"/>
              </a:ext>
            </a:extLst>
          </p:cNvPr>
          <p:cNvPicPr>
            <a:picLocks noChangeAspect="1"/>
          </p:cNvPicPr>
          <p:nvPr/>
        </p:nvPicPr>
        <p:blipFill>
          <a:blip r:embed="rId2" cstate="print">
            <a:extLst>
              <a:ext uri="{28A0092B-C50C-407E-A947-70E740481C1C}">
                <a14:useLocalDpi xmlns:a14="http://schemas.microsoft.com/office/drawing/2010/main" val="0"/>
              </a:ext>
            </a:extLst>
          </a:blip>
          <a:srcRect l="26641" r="26639"/>
          <a:stretch>
            <a:fillRect/>
          </a:stretch>
        </p:blipFill>
        <p:spPr>
          <a:xfrm>
            <a:off x="6495993" y="0"/>
            <a:ext cx="5696007" cy="6858000"/>
          </a:xfrm>
          <a:prstGeom prst="rect">
            <a:avLst/>
          </a:prstGeom>
        </p:spPr>
      </p:pic>
    </p:spTree>
    <p:extLst>
      <p:ext uri="{BB962C8B-B14F-4D97-AF65-F5344CB8AC3E}">
        <p14:creationId xmlns:p14="http://schemas.microsoft.com/office/powerpoint/2010/main" val="235003304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D963AD-E224-6100-E1FE-A9A8DE321EC0}"/>
              </a:ext>
            </a:extLst>
          </p:cNvPr>
          <p:cNvSpPr txBox="1"/>
          <p:nvPr/>
        </p:nvSpPr>
        <p:spPr>
          <a:xfrm>
            <a:off x="399992" y="912946"/>
            <a:ext cx="5696008" cy="5909310"/>
          </a:xfrm>
          <a:prstGeom prst="rect">
            <a:avLst/>
          </a:prstGeom>
          <a:noFill/>
        </p:spPr>
        <p:txBody>
          <a:bodyPr wrap="square">
            <a:spAutoFit/>
          </a:bodyPr>
          <a:lstStyle/>
          <a:p>
            <a:r>
              <a:rPr lang="en-GB" sz="1400" b="1" dirty="0">
                <a:latin typeface="Adelle" panose="02000503060000020004"/>
                <a:cs typeface="Rubik" panose="00000500000000000000" pitchFamily="2" charset="-79"/>
              </a:rPr>
              <a:t>Accountable to: </a:t>
            </a:r>
            <a:r>
              <a:rPr lang="en-GB" sz="1400" dirty="0">
                <a:latin typeface="Adelle" panose="02000503060000020004"/>
                <a:cs typeface="Rubik" panose="00000500000000000000" pitchFamily="2" charset="-79"/>
              </a:rPr>
              <a:t>Community Organising Manager</a:t>
            </a:r>
          </a:p>
          <a:p>
            <a:endParaRPr lang="en-GB" sz="1400"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Location: </a:t>
            </a:r>
            <a:r>
              <a:rPr lang="en-GB" sz="1400" dirty="0">
                <a:latin typeface="Adelle" panose="02000503060000020004"/>
                <a:cs typeface="Rubik" panose="00000500000000000000" pitchFamily="2" charset="-79"/>
              </a:rPr>
              <a:t>This is a broad-based digital role, working flexibly across Warwickshire, Coventry and Solihull. Desk-based activity can be carried out from home, our offices or community spaces.</a:t>
            </a:r>
          </a:p>
          <a:p>
            <a:endParaRPr lang="en-GB" sz="1400" dirty="0">
              <a:latin typeface="Adelle" panose="02000503060000020004"/>
              <a:cs typeface="Rubik" panose="00000500000000000000" pitchFamily="2" charset="-79"/>
            </a:endParaRPr>
          </a:p>
          <a:p>
            <a:pPr algn="just"/>
            <a:r>
              <a:rPr lang="en-GB" sz="1400" b="1" dirty="0">
                <a:latin typeface="Adelle" panose="02000503060000020004"/>
                <a:cs typeface="Rubik" panose="00000500000000000000" pitchFamily="2" charset="-79"/>
              </a:rPr>
              <a:t>Salary:</a:t>
            </a:r>
            <a:r>
              <a:rPr lang="en-GB" sz="1400" dirty="0">
                <a:latin typeface="Adelle" panose="02000503060000020004"/>
                <a:cs typeface="Rubik" panose="00000500000000000000" pitchFamily="2" charset="-79"/>
              </a:rPr>
              <a:t> Grade 2b, £25,353 - £34,694 depending on experience</a:t>
            </a:r>
          </a:p>
          <a:p>
            <a:r>
              <a:rPr lang="en-GB" sz="1400" dirty="0">
                <a:latin typeface="Adelle" panose="02000503060000020004"/>
                <a:cs typeface="Rubik" panose="00000500000000000000" pitchFamily="2" charset="-79"/>
              </a:rPr>
              <a:t>	</a:t>
            </a:r>
          </a:p>
          <a:p>
            <a:r>
              <a:rPr lang="en-GB" sz="1400" b="1" dirty="0">
                <a:latin typeface="Adelle" panose="02000503060000020004"/>
                <a:cs typeface="Rubik" panose="00000500000000000000" pitchFamily="2" charset="-79"/>
              </a:rPr>
              <a:t>Benefits:</a:t>
            </a:r>
          </a:p>
          <a:p>
            <a:r>
              <a:rPr lang="en-GB" sz="1400" dirty="0">
                <a:latin typeface="Adelle" panose="02000503060000020004"/>
                <a:cs typeface="Rubik" panose="00000500000000000000" pitchFamily="2" charset="-79"/>
              </a:rPr>
              <a:t>Employers’ pension contribution up to 7% (with 4.5% from employee)</a:t>
            </a:r>
          </a:p>
          <a:p>
            <a:r>
              <a:rPr lang="en-GB" sz="1400" dirty="0">
                <a:latin typeface="Adelle" panose="02000503060000020004"/>
                <a:cs typeface="Rubik" panose="00000500000000000000" pitchFamily="2" charset="-79"/>
              </a:rPr>
              <a:t>25 days holiday plus bank holidays per year</a:t>
            </a:r>
          </a:p>
          <a:p>
            <a:r>
              <a:rPr lang="en-GB" sz="1400" dirty="0">
                <a:latin typeface="Adelle" panose="02000503060000020004"/>
                <a:cs typeface="Rubik" panose="00000500000000000000" pitchFamily="2" charset="-79"/>
              </a:rPr>
              <a:t>Access to Electric Vehicle salary sacrifice scheme</a:t>
            </a:r>
          </a:p>
          <a:p>
            <a:r>
              <a:rPr lang="en-GB" sz="1400" dirty="0">
                <a:latin typeface="Adelle" panose="02000503060000020004"/>
                <a:cs typeface="Rubik" panose="00000500000000000000" pitchFamily="2" charset="-79"/>
              </a:rPr>
              <a:t>Employee Assistance Programme</a:t>
            </a:r>
          </a:p>
          <a:p>
            <a:r>
              <a:rPr lang="en-GB" sz="1400" dirty="0">
                <a:latin typeface="Adelle" panose="02000503060000020004"/>
                <a:cs typeface="Rubik" panose="00000500000000000000" pitchFamily="2" charset="-79"/>
              </a:rPr>
              <a:t>Death in service benefit equivalent to 3x salary</a:t>
            </a:r>
          </a:p>
          <a:p>
            <a:endParaRPr lang="en-GB" sz="1400"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Responsible for: </a:t>
            </a:r>
            <a:r>
              <a:rPr lang="en-GB" sz="1400" dirty="0">
                <a:latin typeface="Adelle" panose="02000503060000020004"/>
                <a:cs typeface="Rubik" panose="00000500000000000000" pitchFamily="2" charset="-79"/>
              </a:rPr>
              <a:t>Volunteer Digital Organisers, Digital Leaders and Champions.</a:t>
            </a:r>
          </a:p>
          <a:p>
            <a:endParaRPr lang="en-GB" sz="1400" b="1"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Liaison with: </a:t>
            </a:r>
            <a:r>
              <a:rPr lang="en-GB" sz="1400" dirty="0">
                <a:latin typeface="Adelle" panose="02000503060000020004"/>
                <a:cs typeface="Rubik" panose="00000500000000000000" pitchFamily="2" charset="-79"/>
              </a:rPr>
              <a:t>Online and offline community groups, digital networks, local partners and collaborators</a:t>
            </a:r>
          </a:p>
          <a:p>
            <a:endParaRPr lang="en-GB" sz="1400"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Hours: </a:t>
            </a:r>
            <a:r>
              <a:rPr lang="en-GB" sz="1400" dirty="0">
                <a:latin typeface="Adelle" panose="02000503060000020004"/>
                <a:cs typeface="Rubik" panose="00000500000000000000" pitchFamily="2" charset="-79"/>
              </a:rPr>
              <a:t>Full time, 35 hours - This role involves working flexibly, including some evenings and weekends to ensure that we are engaging inclusively with a range of stakeholders. </a:t>
            </a:r>
          </a:p>
          <a:p>
            <a:endParaRPr lang="en-GB" sz="1400"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Contract: </a:t>
            </a:r>
            <a:r>
              <a:rPr lang="en-GB" sz="1400" dirty="0">
                <a:latin typeface="Adelle" panose="02000503060000020004"/>
                <a:cs typeface="Rubik" panose="00000500000000000000" pitchFamily="2" charset="-79"/>
              </a:rPr>
              <a:t>Permanent</a:t>
            </a:r>
          </a:p>
        </p:txBody>
      </p:sp>
      <p:sp>
        <p:nvSpPr>
          <p:cNvPr id="5" name="TextBox 4">
            <a:extLst>
              <a:ext uri="{FF2B5EF4-FFF2-40B4-BE49-F238E27FC236}">
                <a16:creationId xmlns:a16="http://schemas.microsoft.com/office/drawing/2014/main" id="{EF290534-C936-4244-AFF8-2F0BCEE2E8BA}"/>
              </a:ext>
            </a:extLst>
          </p:cNvPr>
          <p:cNvSpPr txBox="1"/>
          <p:nvPr/>
        </p:nvSpPr>
        <p:spPr>
          <a:xfrm>
            <a:off x="8648699" y="6638925"/>
            <a:ext cx="922449" cy="219075"/>
          </a:xfrm>
          <a:prstGeom prst="rect">
            <a:avLst/>
          </a:prstGeom>
          <a:noFill/>
        </p:spPr>
        <p:txBody>
          <a:bodyPr wrap="square" rtlCol="0">
            <a:spAutoFit/>
          </a:bodyPr>
          <a:lstStyle/>
          <a:p>
            <a:r>
              <a:rPr lang="en-GB" sz="800" dirty="0">
                <a:solidFill>
                  <a:schemeClr val="bg1">
                    <a:lumMod val="95000"/>
                  </a:schemeClr>
                </a:solidFill>
                <a:latin typeface="Rubik" panose="00000500000000000000" pitchFamily="2" charset="-79"/>
                <a:cs typeface="Rubik" panose="00000500000000000000" pitchFamily="2" charset="-79"/>
              </a:rPr>
              <a:t>Jon Hawkins</a:t>
            </a:r>
          </a:p>
        </p:txBody>
      </p:sp>
      <p:sp>
        <p:nvSpPr>
          <p:cNvPr id="6" name="Rectangle 5">
            <a:extLst>
              <a:ext uri="{FF2B5EF4-FFF2-40B4-BE49-F238E27FC236}">
                <a16:creationId xmlns:a16="http://schemas.microsoft.com/office/drawing/2014/main" id="{78106686-960F-5767-F85D-23001AFB0316}"/>
              </a:ext>
            </a:extLst>
          </p:cNvPr>
          <p:cNvSpPr/>
          <p:nvPr/>
        </p:nvSpPr>
        <p:spPr>
          <a:xfrm>
            <a:off x="399992" y="251188"/>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latin typeface="Adelle" panose="02000503060000020004" pitchFamily="50" charset="0"/>
              </a:rPr>
              <a:t>Job Specification</a:t>
            </a:r>
          </a:p>
        </p:txBody>
      </p:sp>
      <p:pic>
        <p:nvPicPr>
          <p:cNvPr id="10" name="Picture 9">
            <a:extLst>
              <a:ext uri="{FF2B5EF4-FFF2-40B4-BE49-F238E27FC236}">
                <a16:creationId xmlns:a16="http://schemas.microsoft.com/office/drawing/2014/main" id="{1D230A35-134D-8BF2-1492-E7F427048B60}"/>
              </a:ext>
            </a:extLst>
          </p:cNvPr>
          <p:cNvPicPr>
            <a:picLocks noChangeAspect="1"/>
          </p:cNvPicPr>
          <p:nvPr/>
        </p:nvPicPr>
        <p:blipFill>
          <a:blip r:embed="rId2">
            <a:extLst>
              <a:ext uri="{28A0092B-C50C-407E-A947-70E740481C1C}">
                <a14:useLocalDpi xmlns:a14="http://schemas.microsoft.com/office/drawing/2010/main" val="0"/>
              </a:ext>
            </a:extLst>
          </a:blip>
          <a:srcRect l="15827" r="21788"/>
          <a:stretch>
            <a:fillRect/>
          </a:stretch>
        </p:blipFill>
        <p:spPr>
          <a:xfrm>
            <a:off x="6461763" y="0"/>
            <a:ext cx="5730239" cy="6858000"/>
          </a:xfrm>
          <a:prstGeom prst="rect">
            <a:avLst/>
          </a:prstGeom>
        </p:spPr>
      </p:pic>
    </p:spTree>
    <p:extLst>
      <p:ext uri="{BB962C8B-B14F-4D97-AF65-F5344CB8AC3E}">
        <p14:creationId xmlns:p14="http://schemas.microsoft.com/office/powerpoint/2010/main" val="300057500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798C5-BF29-F6C5-3EEB-596282EE645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EEE8347-A54C-C7CD-3582-689851D6ECB2}"/>
              </a:ext>
            </a:extLst>
          </p:cNvPr>
          <p:cNvSpPr txBox="1"/>
          <p:nvPr/>
        </p:nvSpPr>
        <p:spPr>
          <a:xfrm>
            <a:off x="281939" y="128967"/>
            <a:ext cx="11628121" cy="5940088"/>
          </a:xfrm>
          <a:prstGeom prst="rect">
            <a:avLst/>
          </a:prstGeom>
          <a:noFill/>
        </p:spPr>
        <p:txBody>
          <a:bodyPr wrap="square">
            <a:spAutoFit/>
          </a:bodyPr>
          <a:lstStyle/>
          <a:p>
            <a:pPr algn="ctr"/>
            <a:r>
              <a:rPr lang="en-GB" sz="2000" b="1" dirty="0">
                <a:solidFill>
                  <a:srgbClr val="008296"/>
                </a:solidFill>
                <a:latin typeface="Adelle Sb" panose="02000503000000020004" pitchFamily="50" charset="0"/>
                <a:cs typeface="Rubik" panose="00000500000000000000" pitchFamily="2" charset="-79"/>
              </a:rPr>
              <a:t>How to Apply</a:t>
            </a:r>
            <a:endParaRPr lang="en-GB" sz="2000" b="0" i="0" dirty="0">
              <a:solidFill>
                <a:srgbClr val="242424"/>
              </a:solidFill>
              <a:effectLst/>
              <a:latin typeface="Adelle Sb" panose="02000503000000020004" pitchFamily="50" charset="0"/>
            </a:endParaRPr>
          </a:p>
          <a:p>
            <a:pPr algn="l"/>
            <a:endParaRPr lang="en-GB" sz="1200" dirty="0">
              <a:latin typeface="Adelle" panose="02000503060000020004"/>
              <a:cs typeface="Rubik" panose="00000500000000000000" pitchFamily="2" charset="-79"/>
            </a:endParaRPr>
          </a:p>
          <a:p>
            <a:pPr algn="l"/>
            <a:r>
              <a:rPr lang="en-GB" sz="1200" dirty="0">
                <a:latin typeface="Adelle" panose="02000503060000020004"/>
                <a:cs typeface="Rubik" panose="00000500000000000000" pitchFamily="2" charset="-79"/>
              </a:rPr>
              <a:t>To help you show us your strengths, we encourage you to use the following headings when completing the “Knowledge, Skills, Experience and Personal Qualities” section of the application form. Please consider these headings in your response where possible, it makes it easier for us to understand your strengths and experience and helps ensure we assess every application fairly.</a:t>
            </a:r>
          </a:p>
          <a:p>
            <a:pPr algn="l"/>
            <a:endParaRPr lang="en-GB" sz="1200" dirty="0">
              <a:latin typeface="Adelle" panose="02000503060000020004"/>
              <a:cs typeface="Rubik" panose="00000500000000000000" pitchFamily="2" charset="-79"/>
            </a:endParaRPr>
          </a:p>
          <a:p>
            <a:pPr marL="228600" indent="-228600" algn="l">
              <a:buFont typeface="+mj-lt"/>
              <a:buAutoNum type="arabicPeriod"/>
            </a:pPr>
            <a:r>
              <a:rPr lang="en-US" sz="1200" b="1" dirty="0">
                <a:latin typeface="Adelle" panose="02000503060000020004"/>
                <a:cs typeface="Rubik" panose="00000500000000000000" pitchFamily="2" charset="-79"/>
              </a:rPr>
              <a:t>Digital Organising experience </a:t>
            </a:r>
            <a:r>
              <a:rPr lang="en-US" sz="1200" dirty="0">
                <a:latin typeface="Adelle" panose="02000503060000020004"/>
                <a:cs typeface="Rubik" panose="00000500000000000000" pitchFamily="2" charset="-79"/>
              </a:rPr>
              <a:t>- Using digital tools, including social media, community media, or creative tools to develop activists, campaigns, community projects, or supporting others to lead change. Ability to develop and implement long-term digital organising plans that align with the broader movement goals.</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Relationship-building</a:t>
            </a:r>
            <a:r>
              <a:rPr lang="en-GB" sz="1200" dirty="0">
                <a:latin typeface="Adelle" panose="02000503060000020004"/>
                <a:cs typeface="Rubik" panose="00000500000000000000" pitchFamily="2" charset="-79"/>
              </a:rPr>
              <a:t> – how you engage, build relationships and trust in the community and how you support and motivate a wide range of people to get involved.</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Bringing people together </a:t>
            </a:r>
            <a:r>
              <a:rPr lang="en-GB" sz="1200" dirty="0">
                <a:latin typeface="Adelle" panose="02000503060000020004"/>
                <a:cs typeface="Rubik" panose="00000500000000000000" pitchFamily="2" charset="-79"/>
              </a:rPr>
              <a:t>– experience in creating or hosting digital events, spaces, or activities that help people connect.</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Volunteer support or leadership </a:t>
            </a:r>
            <a:r>
              <a:rPr lang="en-GB" sz="1200" dirty="0">
                <a:latin typeface="Adelle" panose="02000503060000020004"/>
                <a:cs typeface="Rubik" panose="00000500000000000000" pitchFamily="2" charset="-79"/>
              </a:rPr>
              <a:t>– experience enabling or motivating others to step into leadership positions (including supporting volunteers or peer networks).</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Facilitation or training </a:t>
            </a:r>
            <a:r>
              <a:rPr lang="en-GB" sz="1200" dirty="0">
                <a:latin typeface="Adelle" panose="02000503060000020004"/>
                <a:cs typeface="Rubik" panose="00000500000000000000" pitchFamily="2" charset="-79"/>
              </a:rPr>
              <a:t>– experience running workshops, delivering training, or supporting group learning in any setting.</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Planning or strategic thinking </a:t>
            </a:r>
            <a:r>
              <a:rPr lang="en-GB" sz="1200" dirty="0">
                <a:latin typeface="Adelle" panose="02000503060000020004"/>
                <a:cs typeface="Rubik" panose="00000500000000000000" pitchFamily="2" charset="-79"/>
              </a:rPr>
              <a:t>– helping others set goals, develop plans, or organise in a structured way.</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Social media, communications, or storytelling </a:t>
            </a:r>
            <a:r>
              <a:rPr lang="en-GB" sz="1200" dirty="0">
                <a:latin typeface="Adelle" panose="02000503060000020004"/>
                <a:cs typeface="Rubik" panose="00000500000000000000" pitchFamily="2" charset="-79"/>
              </a:rPr>
              <a:t>– using social media, community media, or creative tools to raise awareness, celebrate successes, or share stories.</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Comfort with uncertainty, adaptability, and ability to stay organised </a:t>
            </a:r>
            <a:r>
              <a:rPr lang="en-GB" sz="1200" dirty="0">
                <a:latin typeface="Adelle" panose="02000503060000020004"/>
                <a:cs typeface="Rubik" panose="00000500000000000000" pitchFamily="2" charset="-79"/>
              </a:rPr>
              <a:t>– examples of how you stay flexible, grounded, or creative in fast-moving or unpredictable situations.</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Commitment to equity, diversity, and inclusion </a:t>
            </a:r>
            <a:r>
              <a:rPr lang="en-GB" sz="1200" dirty="0">
                <a:latin typeface="Adelle" panose="02000503060000020004"/>
                <a:cs typeface="Rubik" panose="00000500000000000000" pitchFamily="2" charset="-79"/>
              </a:rPr>
              <a:t>– share how this shows up in your values, lived experience or how you approach working with others.</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Passion for nature and wildlife </a:t>
            </a:r>
            <a:r>
              <a:rPr lang="en-GB" sz="1200" dirty="0">
                <a:latin typeface="Adelle" panose="02000503060000020004"/>
                <a:cs typeface="Rubik" panose="00000500000000000000" pitchFamily="2" charset="-79"/>
              </a:rPr>
              <a:t>- you don’t need to be an expert, just tell us why you care!</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Monitoring, evaluation, and learning </a:t>
            </a:r>
            <a:r>
              <a:rPr lang="en-GB" sz="1200" dirty="0">
                <a:latin typeface="Adelle" panose="02000503060000020004"/>
                <a:cs typeface="Rubik" panose="00000500000000000000" pitchFamily="2" charset="-79"/>
              </a:rPr>
              <a:t>– ways you’ve captured feedback, measured impact, or adapted your approach based on what’s working.</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ICT and compliance awareness </a:t>
            </a:r>
            <a:r>
              <a:rPr lang="en-GB" sz="1200" dirty="0">
                <a:latin typeface="Adelle" panose="02000503060000020004"/>
                <a:cs typeface="Rubik" panose="00000500000000000000" pitchFamily="2" charset="-79"/>
              </a:rPr>
              <a:t>– experience using MS Office or collaborative tools (e.g. Zoom, Canva), and awareness of safeguarding, health and safety and GDPR in community settings.</a:t>
            </a:r>
          </a:p>
        </p:txBody>
      </p:sp>
      <p:sp>
        <p:nvSpPr>
          <p:cNvPr id="5" name="TextBox 4">
            <a:extLst>
              <a:ext uri="{FF2B5EF4-FFF2-40B4-BE49-F238E27FC236}">
                <a16:creationId xmlns:a16="http://schemas.microsoft.com/office/drawing/2014/main" id="{1FFD6A49-0767-4C8F-E51B-84652B4C58C1}"/>
              </a:ext>
            </a:extLst>
          </p:cNvPr>
          <p:cNvSpPr txBox="1"/>
          <p:nvPr/>
        </p:nvSpPr>
        <p:spPr>
          <a:xfrm>
            <a:off x="8648699" y="6638925"/>
            <a:ext cx="922449" cy="219075"/>
          </a:xfrm>
          <a:prstGeom prst="rect">
            <a:avLst/>
          </a:prstGeom>
          <a:noFill/>
        </p:spPr>
        <p:txBody>
          <a:bodyPr wrap="square" rtlCol="0">
            <a:spAutoFit/>
          </a:bodyPr>
          <a:lstStyle/>
          <a:p>
            <a:r>
              <a:rPr lang="en-GB" sz="800" dirty="0">
                <a:solidFill>
                  <a:schemeClr val="bg1">
                    <a:lumMod val="95000"/>
                  </a:schemeClr>
                </a:solidFill>
                <a:latin typeface="Rubik" panose="00000500000000000000" pitchFamily="2" charset="-79"/>
                <a:cs typeface="Rubik" panose="00000500000000000000" pitchFamily="2" charset="-79"/>
              </a:rPr>
              <a:t>Jon Hawkins</a:t>
            </a:r>
          </a:p>
        </p:txBody>
      </p:sp>
    </p:spTree>
    <p:extLst>
      <p:ext uri="{BB962C8B-B14F-4D97-AF65-F5344CB8AC3E}">
        <p14:creationId xmlns:p14="http://schemas.microsoft.com/office/powerpoint/2010/main" val="299652624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9E5369-6A78-4F73-860D-F2A107F2A7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spTree>
    <p:extLst>
      <p:ext uri="{BB962C8B-B14F-4D97-AF65-F5344CB8AC3E}">
        <p14:creationId xmlns:p14="http://schemas.microsoft.com/office/powerpoint/2010/main" val="4065306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D963AD-E224-6100-E1FE-A9A8DE321EC0}"/>
              </a:ext>
            </a:extLst>
          </p:cNvPr>
          <p:cNvSpPr txBox="1"/>
          <p:nvPr/>
        </p:nvSpPr>
        <p:spPr>
          <a:xfrm>
            <a:off x="399992" y="1048881"/>
            <a:ext cx="5696008" cy="50475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Thank you for your interest in a role at Warwickshire Wildlife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Warwickshire Wildlife Trust has an ambitious ten-year strategy. By 2030 we want to have put wildlife back into recovery by creating more space for nature with more people on nature’s side.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The 2023 State of Nature Report highlighted the continuing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devastating loss of UK nature. One in six species are at risk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becoming extinct in Great Britain, whilst widespread animals and plants such as swifts, hedgehogs, and chamomile are becoming rarer. Our wildlife is slipping through our fingers.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We must act fast, with ambition, and at scale. Warwickshire Wildlife Trust is here to put nature into recovery, and we need your help. By joining our</a:t>
            </a:r>
            <a:r>
              <a:rPr lang="en-GB" sz="1400" dirty="0">
                <a:solidFill>
                  <a:srgbClr val="191C21"/>
                </a:solidFill>
                <a:latin typeface="Adelle" panose="02000503060000020004"/>
                <a:cs typeface="Rubik" panose="00000500000000000000" pitchFamily="2" charset="-79"/>
              </a:rPr>
              <a:t>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organisation, you will be making a unique contribution to an incredible mission. People are at the heart of everything we do here, and you can view the many benefits offered to Warwickshire Wildlife Trust staff in this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pack.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We look forward to receiving your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191C21"/>
              </a:solidFill>
              <a:latin typeface="Adelle" panose="02000503060000020004"/>
              <a:cs typeface="Rubik" panose="00000500000000000000" pitchFamily="2" charset="-79"/>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Ed Green, CEO of Warwickshire Wildlife Trust</a:t>
            </a:r>
          </a:p>
        </p:txBody>
      </p:sp>
      <p:sp>
        <p:nvSpPr>
          <p:cNvPr id="8" name="TextBox 7">
            <a:extLst>
              <a:ext uri="{FF2B5EF4-FFF2-40B4-BE49-F238E27FC236}">
                <a16:creationId xmlns:a16="http://schemas.microsoft.com/office/drawing/2014/main" id="{47E4E63E-5C08-490B-8B64-8371EDD0F5FE}"/>
              </a:ext>
            </a:extLst>
          </p:cNvPr>
          <p:cNvSpPr txBox="1"/>
          <p:nvPr/>
        </p:nvSpPr>
        <p:spPr>
          <a:xfrm>
            <a:off x="8648700" y="6633210"/>
            <a:ext cx="922449" cy="219075"/>
          </a:xfrm>
          <a:prstGeom prst="rect">
            <a:avLst/>
          </a:prstGeom>
          <a:noFill/>
        </p:spPr>
        <p:txBody>
          <a:bodyPr wrap="square" rtlCol="0">
            <a:spAutoFit/>
          </a:bodyPr>
          <a:lstStyle/>
          <a:p>
            <a:r>
              <a:rPr lang="en-GB" sz="800" dirty="0">
                <a:solidFill>
                  <a:srgbClr val="E7E0B9"/>
                </a:solidFill>
                <a:latin typeface="Rubik" panose="00000500000000000000" pitchFamily="2" charset="-79"/>
                <a:cs typeface="Rubik" panose="00000500000000000000" pitchFamily="2" charset="-79"/>
              </a:rPr>
              <a:t>WKWT</a:t>
            </a:r>
          </a:p>
        </p:txBody>
      </p:sp>
      <p:sp>
        <p:nvSpPr>
          <p:cNvPr id="2" name="Rectangle 1">
            <a:extLst>
              <a:ext uri="{FF2B5EF4-FFF2-40B4-BE49-F238E27FC236}">
                <a16:creationId xmlns:a16="http://schemas.microsoft.com/office/drawing/2014/main" id="{449F5C5F-B1DD-6F5D-1842-8B89AE77906A}"/>
              </a:ext>
            </a:extLst>
          </p:cNvPr>
          <p:cNvSpPr/>
          <p:nvPr/>
        </p:nvSpPr>
        <p:spPr>
          <a:xfrm>
            <a:off x="399992" y="353513"/>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Welcome</a:t>
            </a:r>
          </a:p>
        </p:txBody>
      </p:sp>
      <p:pic>
        <p:nvPicPr>
          <p:cNvPr id="4" name="Picture 3" descr="A flock of birds in the sky&#10;&#10;AI-generated content may be incorrect.">
            <a:extLst>
              <a:ext uri="{FF2B5EF4-FFF2-40B4-BE49-F238E27FC236}">
                <a16:creationId xmlns:a16="http://schemas.microsoft.com/office/drawing/2014/main" id="{6ADF9683-B269-68EB-7ADF-572B8072855C}"/>
              </a:ext>
            </a:extLst>
          </p:cNvPr>
          <p:cNvPicPr>
            <a:picLocks noChangeAspect="1"/>
          </p:cNvPicPr>
          <p:nvPr/>
        </p:nvPicPr>
        <p:blipFill>
          <a:blip r:embed="rId2">
            <a:extLst>
              <a:ext uri="{28A0092B-C50C-407E-A947-70E740481C1C}">
                <a14:useLocalDpi xmlns:a14="http://schemas.microsoft.com/office/drawing/2010/main" val="0"/>
              </a:ext>
            </a:extLst>
          </a:blip>
          <a:srcRect l="15875" t="83" r="37365" b="-83"/>
          <a:stretch>
            <a:fillRect/>
          </a:stretch>
        </p:blipFill>
        <p:spPr>
          <a:xfrm>
            <a:off x="6495993" y="0"/>
            <a:ext cx="5696008" cy="6858000"/>
          </a:xfrm>
          <a:prstGeom prst="rect">
            <a:avLst/>
          </a:prstGeom>
        </p:spPr>
      </p:pic>
    </p:spTree>
    <p:extLst>
      <p:ext uri="{BB962C8B-B14F-4D97-AF65-F5344CB8AC3E}">
        <p14:creationId xmlns:p14="http://schemas.microsoft.com/office/powerpoint/2010/main" val="125482763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1334A-6847-B043-637A-FF25BCFC6A1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F603EB3-0B8E-B24F-FE64-29C0DFA30F06}"/>
              </a:ext>
            </a:extLst>
          </p:cNvPr>
          <p:cNvSpPr txBox="1"/>
          <p:nvPr/>
        </p:nvSpPr>
        <p:spPr>
          <a:xfrm>
            <a:off x="399992" y="1007635"/>
            <a:ext cx="5696008" cy="5262979"/>
          </a:xfrm>
          <a:prstGeom prst="rect">
            <a:avLst/>
          </a:prstGeom>
          <a:noFill/>
        </p:spPr>
        <p:txBody>
          <a:bodyPr wrap="square">
            <a:spAutoFit/>
          </a:bodyPr>
          <a:lstStyle/>
          <a:p>
            <a:pPr algn="l"/>
            <a:r>
              <a:rPr lang="en-GB" sz="1400" dirty="0">
                <a:latin typeface="Adelle" panose="02000503060000020004"/>
                <a:cs typeface="Rubik" panose="00000500000000000000" pitchFamily="2" charset="-79"/>
              </a:rPr>
              <a:t>Warwickshire Wildlife Trust is one of the 46 UK Wildlife Trusts. Established in 1970, we are a grass roots organisation governed by 14 trustees elected from a membership of 28,000 people, 99% of whom live in the county, and supported by 700 active volunteers. </a:t>
            </a:r>
          </a:p>
          <a:p>
            <a:pPr algn="l"/>
            <a:endParaRPr lang="en-GB" sz="1400" dirty="0">
              <a:latin typeface="Adelle" panose="02000503060000020004"/>
              <a:cs typeface="Rubik" panose="00000500000000000000" pitchFamily="2" charset="-79"/>
            </a:endParaRPr>
          </a:p>
          <a:p>
            <a:pPr algn="l"/>
            <a:r>
              <a:rPr lang="en-GB" sz="1400" dirty="0">
                <a:latin typeface="Adelle" panose="02000503060000020004"/>
                <a:cs typeface="Rubik" panose="00000500000000000000" pitchFamily="2" charset="-79"/>
              </a:rPr>
              <a:t>We manage an estate covering 1,000 hectares in Warwickshire, Coventry and Solihull and no one living or working in that area is more than 6 miles from one of our 67 nature reserves.</a:t>
            </a:r>
          </a:p>
          <a:p>
            <a:endParaRPr lang="en-GB" sz="1400" dirty="0">
              <a:latin typeface="Adelle" panose="02000503060000020004"/>
              <a:cs typeface="Rubik" panose="00000500000000000000" pitchFamily="2" charset="-79"/>
            </a:endParaRPr>
          </a:p>
          <a:p>
            <a:r>
              <a:rPr lang="en-GB" sz="1400" dirty="0">
                <a:latin typeface="Adelle" panose="02000503060000020004"/>
                <a:cs typeface="Rubik" panose="00000500000000000000" pitchFamily="2" charset="-79"/>
              </a:rPr>
              <a:t>As members of the influential network of Wildlife Trusts, we are part of a collective covering the whole of the UK with 900,000 members, 32,500 volunteers, 2,500 staff and 600 trustees, all working together through a central unit, the Royal Society of Wildlife Trusts (TWT). </a:t>
            </a:r>
          </a:p>
          <a:p>
            <a:endParaRPr lang="en-GB"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We believe everyone, everywhere, should have access to nature and the joy and health benefits it brings. Each Wildlife Trust is an independent charity formed by people getting together to make a positive difference for wildlife, climate and future generations. </a:t>
            </a:r>
          </a:p>
          <a:p>
            <a:endParaRPr lang="en-GB" sz="1400" dirty="0">
              <a:latin typeface="Adelle" panose="02000503060000020004"/>
              <a:cs typeface="Rubik" panose="00000500000000000000" pitchFamily="2" charset="-79"/>
            </a:endParaRPr>
          </a:p>
          <a:p>
            <a:r>
              <a:rPr lang="en-GB" sz="1400" dirty="0">
                <a:latin typeface="Adelle" panose="02000503060000020004"/>
                <a:cs typeface="Rubik" panose="00000500000000000000" pitchFamily="2" charset="-79"/>
              </a:rPr>
              <a:t>Together we are on a mission to restore a third of the UK’s wildlife and nature by 2030. </a:t>
            </a:r>
          </a:p>
          <a:p>
            <a:endParaRPr lang="en-GB" sz="1400" dirty="0">
              <a:latin typeface="Adelle" panose="02000503060000020004"/>
              <a:cs typeface="Rubik" panose="00000500000000000000" pitchFamily="2" charset="-79"/>
            </a:endParaRPr>
          </a:p>
          <a:p>
            <a:r>
              <a:rPr lang="en-GB" sz="1400" dirty="0">
                <a:latin typeface="Adelle" panose="02000503060000020004"/>
                <a:cs typeface="Rubik" panose="00000500000000000000" pitchFamily="2" charset="-79"/>
              </a:rPr>
              <a:t>Click </a:t>
            </a:r>
            <a:r>
              <a:rPr lang="en-GB" sz="1400" dirty="0">
                <a:latin typeface="Adelle" panose="02000503060000020004"/>
                <a:cs typeface="Rubik" panose="00000500000000000000" pitchFamily="2" charset="-79"/>
                <a:hlinkClick r:id="rId2"/>
              </a:rPr>
              <a:t>here</a:t>
            </a:r>
            <a:r>
              <a:rPr lang="en-GB" sz="1400" dirty="0">
                <a:latin typeface="Adelle" panose="02000503060000020004"/>
                <a:cs typeface="Rubik" panose="00000500000000000000" pitchFamily="2" charset="-79"/>
              </a:rPr>
              <a:t> to read our 2030 Strategy</a:t>
            </a:r>
          </a:p>
          <a:p>
            <a:endParaRPr lang="en-GB" sz="1400" dirty="0">
              <a:latin typeface="Rubik" panose="00000500000000000000" pitchFamily="2" charset="-79"/>
              <a:cs typeface="Rubik" panose="00000500000000000000" pitchFamily="2" charset="-79"/>
            </a:endParaRPr>
          </a:p>
        </p:txBody>
      </p:sp>
      <p:sp>
        <p:nvSpPr>
          <p:cNvPr id="8" name="TextBox 7">
            <a:extLst>
              <a:ext uri="{FF2B5EF4-FFF2-40B4-BE49-F238E27FC236}">
                <a16:creationId xmlns:a16="http://schemas.microsoft.com/office/drawing/2014/main" id="{9CB9DDE6-5474-1BFF-BE24-22BD865EE760}"/>
              </a:ext>
            </a:extLst>
          </p:cNvPr>
          <p:cNvSpPr txBox="1"/>
          <p:nvPr/>
        </p:nvSpPr>
        <p:spPr>
          <a:xfrm>
            <a:off x="8648700" y="6633210"/>
            <a:ext cx="922449" cy="219075"/>
          </a:xfrm>
          <a:prstGeom prst="rect">
            <a:avLst/>
          </a:prstGeom>
          <a:noFill/>
        </p:spPr>
        <p:txBody>
          <a:bodyPr wrap="square" rtlCol="0">
            <a:spAutoFit/>
          </a:bodyPr>
          <a:lstStyle/>
          <a:p>
            <a:r>
              <a:rPr lang="en-GB" sz="800" dirty="0">
                <a:solidFill>
                  <a:srgbClr val="E7E0B9"/>
                </a:solidFill>
                <a:latin typeface="Rubik" panose="00000500000000000000" pitchFamily="2" charset="-79"/>
                <a:cs typeface="Rubik" panose="00000500000000000000" pitchFamily="2" charset="-79"/>
              </a:rPr>
              <a:t>WKWT</a:t>
            </a:r>
          </a:p>
        </p:txBody>
      </p:sp>
      <p:sp>
        <p:nvSpPr>
          <p:cNvPr id="2" name="Rectangle 1">
            <a:extLst>
              <a:ext uri="{FF2B5EF4-FFF2-40B4-BE49-F238E27FC236}">
                <a16:creationId xmlns:a16="http://schemas.microsoft.com/office/drawing/2014/main" id="{36C161E2-3DC9-F87C-863C-BF81B2B5841D}"/>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Who are we?</a:t>
            </a:r>
          </a:p>
        </p:txBody>
      </p:sp>
      <p:pic>
        <p:nvPicPr>
          <p:cNvPr id="3" name="Picture 2">
            <a:extLst>
              <a:ext uri="{FF2B5EF4-FFF2-40B4-BE49-F238E27FC236}">
                <a16:creationId xmlns:a16="http://schemas.microsoft.com/office/drawing/2014/main" id="{DA5BD71F-1B66-3D13-78E6-F3056335742F}"/>
              </a:ext>
            </a:extLst>
          </p:cNvPr>
          <p:cNvPicPr>
            <a:picLocks noChangeAspect="1"/>
          </p:cNvPicPr>
          <p:nvPr/>
        </p:nvPicPr>
        <p:blipFill>
          <a:blip r:embed="rId3">
            <a:extLst>
              <a:ext uri="{28A0092B-C50C-407E-A947-70E740481C1C}">
                <a14:useLocalDpi xmlns:a14="http://schemas.microsoft.com/office/drawing/2010/main" val="0"/>
              </a:ext>
            </a:extLst>
          </a:blip>
          <a:srcRect l="62" t="20160" r="5432" b="8232"/>
          <a:stretch>
            <a:fillRect/>
          </a:stretch>
        </p:blipFill>
        <p:spPr>
          <a:xfrm>
            <a:off x="6495993" y="0"/>
            <a:ext cx="5696008" cy="6858000"/>
          </a:xfrm>
          <a:prstGeom prst="rect">
            <a:avLst/>
          </a:prstGeom>
        </p:spPr>
      </p:pic>
    </p:spTree>
    <p:extLst>
      <p:ext uri="{BB962C8B-B14F-4D97-AF65-F5344CB8AC3E}">
        <p14:creationId xmlns:p14="http://schemas.microsoft.com/office/powerpoint/2010/main" val="313101557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D963AD-E224-6100-E1FE-A9A8DE321EC0}"/>
              </a:ext>
            </a:extLst>
          </p:cNvPr>
          <p:cNvSpPr txBox="1"/>
          <p:nvPr/>
        </p:nvSpPr>
        <p:spPr>
          <a:xfrm>
            <a:off x="399992" y="945059"/>
            <a:ext cx="5817928" cy="5693866"/>
          </a:xfrm>
          <a:prstGeom prst="rect">
            <a:avLst/>
          </a:prstGeom>
          <a:noFill/>
        </p:spPr>
        <p:txBody>
          <a:bodyPr wrap="square">
            <a:spAutoFit/>
          </a:bodyPr>
          <a:lstStyle/>
          <a:p>
            <a:r>
              <a:rPr lang="en-US" sz="1400" b="1" dirty="0">
                <a:latin typeface="Adelle" panose="02000503060000020004"/>
                <a:cs typeface="Rubik" panose="00000500000000000000" pitchFamily="2" charset="-79"/>
              </a:rPr>
              <a:t>Our Vision</a:t>
            </a:r>
            <a:r>
              <a:rPr lang="en-US" sz="1400" dirty="0">
                <a:latin typeface="Adelle" panose="02000503060000020004"/>
                <a:cs typeface="Rubik" panose="00000500000000000000" pitchFamily="2" charset="-79"/>
              </a:rPr>
              <a:t>: A thriving natural world where wildlife plays a</a:t>
            </a:r>
          </a:p>
          <a:p>
            <a:r>
              <a:rPr lang="en-US" sz="1400" dirty="0">
                <a:latin typeface="Adelle" panose="02000503060000020004"/>
                <a:cs typeface="Rubik" panose="00000500000000000000" pitchFamily="2" charset="-79"/>
              </a:rPr>
              <a:t>valued role in addressing the climate, ecological and human</a:t>
            </a:r>
          </a:p>
          <a:p>
            <a:r>
              <a:rPr lang="en-US" sz="1400" dirty="0">
                <a:latin typeface="Adelle" panose="02000503060000020004"/>
                <a:cs typeface="Rubik" panose="00000500000000000000" pitchFamily="2" charset="-79"/>
              </a:rPr>
              <a:t>health emergencies and people are inspired to get involved in natures recovery.</a:t>
            </a:r>
          </a:p>
          <a:p>
            <a:endParaRPr lang="en-US" sz="1400" b="1" dirty="0">
              <a:latin typeface="Adelle" panose="02000503060000020004"/>
              <a:cs typeface="Rubik" panose="00000500000000000000" pitchFamily="2" charset="-79"/>
            </a:endParaRPr>
          </a:p>
          <a:p>
            <a:r>
              <a:rPr lang="en-US" sz="1400" b="1" dirty="0">
                <a:latin typeface="Adelle" panose="02000503060000020004"/>
                <a:cs typeface="Rubik" panose="00000500000000000000" pitchFamily="2" charset="-79"/>
              </a:rPr>
              <a:t>Our Purpose: </a:t>
            </a:r>
            <a:r>
              <a:rPr lang="en-US" sz="1400" dirty="0">
                <a:latin typeface="Adelle" panose="02000503060000020004"/>
                <a:cs typeface="Rubik" panose="00000500000000000000" pitchFamily="2" charset="-79"/>
              </a:rPr>
              <a:t>To bring wildlife back, to empower people act for</a:t>
            </a:r>
          </a:p>
          <a:p>
            <a:r>
              <a:rPr lang="en-US" sz="1400" dirty="0">
                <a:latin typeface="Adelle" panose="02000503060000020004"/>
                <a:cs typeface="Rubik" panose="00000500000000000000" pitchFamily="2" charset="-79"/>
              </a:rPr>
              <a:t>Nature and create an inclusive society where nature matters. </a:t>
            </a:r>
          </a:p>
          <a:p>
            <a:endParaRPr lang="en-US" sz="1400" dirty="0">
              <a:latin typeface="Adelle" panose="02000503060000020004"/>
              <a:cs typeface="Rubik" panose="00000500000000000000" pitchFamily="2" charset="-79"/>
            </a:endParaRPr>
          </a:p>
          <a:p>
            <a:r>
              <a:rPr lang="en-US" sz="1400" b="1" dirty="0">
                <a:latin typeface="Adelle" panose="02000503060000020004"/>
                <a:cs typeface="Rubik" panose="00000500000000000000" pitchFamily="2" charset="-79"/>
              </a:rPr>
              <a:t>Our Approach: </a:t>
            </a:r>
            <a:r>
              <a:rPr lang="en-US" sz="1400" dirty="0">
                <a:latin typeface="Adelle" panose="02000503060000020004"/>
                <a:cs typeface="Rubik" panose="00000500000000000000" pitchFamily="2" charset="-79"/>
              </a:rPr>
              <a:t>We speak with a bold and confident voice, telling the truth about the state of nature and what needs to be done to put it in recovery.</a:t>
            </a:r>
          </a:p>
          <a:p>
            <a:pPr marL="285750" indent="-285750">
              <a:buFont typeface="Arial" panose="020B0604020202020204" pitchFamily="34" charset="0"/>
              <a:buChar char="•"/>
            </a:pPr>
            <a:endParaRPr lang="en-US"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As part of a grassroots movement, we are firmly rooted in our local communities where we look after wild places and increase people’s experience of the natural world.</a:t>
            </a:r>
          </a:p>
          <a:p>
            <a:pPr marL="285750" indent="-285750">
              <a:buFont typeface="Arial" panose="020B0604020202020204" pitchFamily="34" charset="0"/>
              <a:buChar char="•"/>
            </a:pPr>
            <a:endParaRPr lang="en-US"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We look to establish common cause and work in partnership with others, to develop new, innovative ways to do what’s right for nature and deliver impact in support of our vision.</a:t>
            </a:r>
          </a:p>
          <a:p>
            <a:pPr marL="285750" indent="-285750">
              <a:buFont typeface="Arial" panose="020B0604020202020204" pitchFamily="34" charset="0"/>
              <a:buChar char="•"/>
            </a:pPr>
            <a:endParaRPr lang="en-US"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We demonstrate what is possible and inspire and enable people from all backgrounds to bring about our vision with us, embracing diversity in our society to change the natural world for the better.</a:t>
            </a:r>
          </a:p>
          <a:p>
            <a:endParaRPr lang="en-US"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As part of the UK network of Wildlife Trusts we work to ensure that our local actions add up to have a collective impact.</a:t>
            </a:r>
          </a:p>
        </p:txBody>
      </p:sp>
      <p:sp>
        <p:nvSpPr>
          <p:cNvPr id="5" name="TextBox 4">
            <a:extLst>
              <a:ext uri="{FF2B5EF4-FFF2-40B4-BE49-F238E27FC236}">
                <a16:creationId xmlns:a16="http://schemas.microsoft.com/office/drawing/2014/main" id="{EF290534-C936-4244-AFF8-2F0BCEE2E8BA}"/>
              </a:ext>
            </a:extLst>
          </p:cNvPr>
          <p:cNvSpPr txBox="1"/>
          <p:nvPr/>
        </p:nvSpPr>
        <p:spPr>
          <a:xfrm>
            <a:off x="8648699" y="6638925"/>
            <a:ext cx="922449" cy="219075"/>
          </a:xfrm>
          <a:prstGeom prst="rect">
            <a:avLst/>
          </a:prstGeom>
          <a:noFill/>
        </p:spPr>
        <p:txBody>
          <a:bodyPr wrap="square" rtlCol="0">
            <a:spAutoFit/>
          </a:bodyPr>
          <a:lstStyle/>
          <a:p>
            <a:r>
              <a:rPr lang="en-GB" sz="800" dirty="0">
                <a:solidFill>
                  <a:schemeClr val="bg1">
                    <a:lumMod val="95000"/>
                  </a:schemeClr>
                </a:solidFill>
                <a:latin typeface="Rubik" panose="00000500000000000000" pitchFamily="2" charset="-79"/>
                <a:cs typeface="Rubik" panose="00000500000000000000" pitchFamily="2" charset="-79"/>
              </a:rPr>
              <a:t>WKWT</a:t>
            </a:r>
          </a:p>
        </p:txBody>
      </p:sp>
      <p:pic>
        <p:nvPicPr>
          <p:cNvPr id="6" name="Picture 5" descr="A picture containing text, stationary, envelope&#10;&#10;Description automatically generated">
            <a:extLst>
              <a:ext uri="{FF2B5EF4-FFF2-40B4-BE49-F238E27FC236}">
                <a16:creationId xmlns:a16="http://schemas.microsoft.com/office/drawing/2014/main" id="{D913ED9B-3B40-9270-7E32-B506E8F07C6B}"/>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12722" r="3714"/>
          <a:stretch>
            <a:fillRect/>
          </a:stretch>
        </p:blipFill>
        <p:spPr>
          <a:xfrm rot="5400000">
            <a:off x="5914992" y="580998"/>
            <a:ext cx="6857999" cy="5696009"/>
          </a:xfrm>
          <a:prstGeom prst="rect">
            <a:avLst/>
          </a:prstGeom>
        </p:spPr>
      </p:pic>
      <p:sp>
        <p:nvSpPr>
          <p:cNvPr id="2" name="Rectangle 1">
            <a:extLst>
              <a:ext uri="{FF2B5EF4-FFF2-40B4-BE49-F238E27FC236}">
                <a16:creationId xmlns:a16="http://schemas.microsoft.com/office/drawing/2014/main" id="{0CD36BCD-D60D-45E4-9DAB-0C7CB9A4C99D}"/>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Our approach</a:t>
            </a:r>
          </a:p>
        </p:txBody>
      </p:sp>
    </p:spTree>
    <p:extLst>
      <p:ext uri="{BB962C8B-B14F-4D97-AF65-F5344CB8AC3E}">
        <p14:creationId xmlns:p14="http://schemas.microsoft.com/office/powerpoint/2010/main" val="79660069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F2A0-BDEB-B0F9-3F7C-E6855F26E6F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6FDF47F-B8F4-84A2-3B07-9818C5E0B77D}"/>
              </a:ext>
            </a:extLst>
          </p:cNvPr>
          <p:cNvSpPr txBox="1">
            <a:spLocks/>
          </p:cNvSpPr>
          <p:nvPr/>
        </p:nvSpPr>
        <p:spPr>
          <a:xfrm>
            <a:off x="399992" y="895965"/>
            <a:ext cx="5697166" cy="4616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At Warwickshire Wildlife Trust, we believe real change happens from the ground up. If nature is to be restored at scale, many more people need to be on nature’s side. Leadership and mobilisation are key to building an inclusive society where nature matters and Wildlife Trusts, rooted in their communities, can act as powerful facilitators of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We will listen deeply to understand the motivations of different people and communities, respecting their personal relationship with nature. By showing empathy and learning what nature means to them, we can shape approaches that are open, inclusive, and led by supporters.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We will actively reach out to people of all ages, backgrounds, cultures, identities, and abilities. By listening and learning, we can understand the barriers that prevent people from connecting with nature, and work to remove them. Everyone should have the chance to experience nature first-hand and discover their own pathways into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Our transformative action will be to provide a platform that informs, connects, and supports communities in their efforts to restore nature. creating opportunities for people to step into leadership, organising, and campaigning.</a:t>
            </a:r>
          </a:p>
        </p:txBody>
      </p:sp>
      <p:pic>
        <p:nvPicPr>
          <p:cNvPr id="4" name="Picture 3" descr="A poster in front of a clock tower&#10;&#10;AI-generated content may be incorrect.">
            <a:extLst>
              <a:ext uri="{FF2B5EF4-FFF2-40B4-BE49-F238E27FC236}">
                <a16:creationId xmlns:a16="http://schemas.microsoft.com/office/drawing/2014/main" id="{ABD5A1AA-A57B-46AE-8767-172748F0144A}"/>
              </a:ext>
            </a:extLst>
          </p:cNvPr>
          <p:cNvPicPr>
            <a:picLocks noChangeAspect="1"/>
          </p:cNvPicPr>
          <p:nvPr/>
        </p:nvPicPr>
        <p:blipFill>
          <a:blip r:embed="rId2" cstate="print">
            <a:extLst>
              <a:ext uri="{28A0092B-C50C-407E-A947-70E740481C1C}">
                <a14:useLocalDpi xmlns:a14="http://schemas.microsoft.com/office/drawing/2010/main" val="0"/>
              </a:ext>
            </a:extLst>
          </a:blip>
          <a:srcRect l="13092" t="-1" b="1"/>
          <a:stretch>
            <a:fillRect/>
          </a:stretch>
        </p:blipFill>
        <p:spPr>
          <a:xfrm rot="5400000">
            <a:off x="5914417" y="580417"/>
            <a:ext cx="6858000" cy="5697166"/>
          </a:xfrm>
          <a:prstGeom prst="rect">
            <a:avLst/>
          </a:prstGeom>
        </p:spPr>
      </p:pic>
      <p:sp>
        <p:nvSpPr>
          <p:cNvPr id="5" name="Rectangle 4">
            <a:extLst>
              <a:ext uri="{FF2B5EF4-FFF2-40B4-BE49-F238E27FC236}">
                <a16:creationId xmlns:a16="http://schemas.microsoft.com/office/drawing/2014/main" id="{A45AAFEB-523D-91E9-67AE-103C6741B269}"/>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Empowering Communities</a:t>
            </a:r>
          </a:p>
        </p:txBody>
      </p:sp>
    </p:spTree>
    <p:extLst>
      <p:ext uri="{BB962C8B-B14F-4D97-AF65-F5344CB8AC3E}">
        <p14:creationId xmlns:p14="http://schemas.microsoft.com/office/powerpoint/2010/main" val="215777096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0FDDB-6896-C491-6DD2-2C5CE374B3B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2525FD7-4540-F42A-3D90-12B71967EED0}"/>
              </a:ext>
            </a:extLst>
          </p:cNvPr>
          <p:cNvSpPr txBox="1">
            <a:spLocks/>
          </p:cNvSpPr>
          <p:nvPr/>
        </p:nvSpPr>
        <p:spPr>
          <a:xfrm>
            <a:off x="398834" y="997565"/>
            <a:ext cx="569716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prstClr val="black"/>
                </a:solidFill>
                <a:latin typeface="Adelle" panose="02000503060000020004"/>
                <a:cs typeface="Rubik" panose="00000500000000000000" pitchFamily="2" charset="-79"/>
              </a:rPr>
              <a:t>Team Wilder is our people-powered movement to get more people on natures side and putting nature into recovery. We can’t do this alone. </a:t>
            </a:r>
            <a:r>
              <a:rPr lang="en-GB" sz="1400" dirty="0">
                <a:solidFill>
                  <a:prstClr val="black"/>
                </a:solidFill>
                <a:latin typeface="Adelle" panose="02000503060000020004"/>
                <a:cs typeface="Rubik" panose="00000500000000000000" pitchFamily="2" charset="-79"/>
              </a:rPr>
              <a:t>I</a:t>
            </a:r>
            <a:r>
              <a:rPr lang="en-GB" sz="1400" noProof="0" dirty="0">
                <a:solidFill>
                  <a:prstClr val="black"/>
                </a:solidFill>
                <a:latin typeface="Adelle" panose="02000503060000020004"/>
                <a:cs typeface="Rubik" panose="00000500000000000000" pitchFamily="2" charset="-79"/>
              </a:rPr>
              <a:t>t will take communities, leaders, volunteers, and supporters working together to achieve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prstClr val="black"/>
              </a:solidFill>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prstClr val="black"/>
                </a:solidFill>
                <a:latin typeface="Adelle" panose="02000503060000020004"/>
                <a:cs typeface="Rubik" panose="00000500000000000000" pitchFamily="2" charset="-79"/>
              </a:rPr>
              <a:t>Our organising team </a:t>
            </a:r>
            <a:r>
              <a:rPr lang="en-GB" sz="1400" dirty="0">
                <a:solidFill>
                  <a:prstClr val="black"/>
                </a:solidFill>
                <a:latin typeface="Adelle" panose="02000503060000020004"/>
                <a:cs typeface="Rubik" panose="00000500000000000000" pitchFamily="2" charset="-79"/>
              </a:rPr>
              <a:t>are</a:t>
            </a:r>
            <a:r>
              <a:rPr lang="en-GB" sz="1400" noProof="0" dirty="0">
                <a:solidFill>
                  <a:prstClr val="black"/>
                </a:solidFill>
                <a:latin typeface="Adelle" panose="02000503060000020004"/>
                <a:cs typeface="Rubik" panose="00000500000000000000" pitchFamily="2" charset="-79"/>
              </a:rPr>
              <a:t> building relationships, listening to communities, and supporting grassroots leaders to step forward. Alongside them, our newly formed enabling team provides the scaffolding: advice, citizen science, nature connection, that will help people take more meaningful action. Our communications and campaigns team amplify voices, connecting local stories to wider change and building public momentum.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prstClr val="black"/>
              </a:solidFill>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prstClr val="black"/>
                </a:solidFill>
                <a:latin typeface="Adelle" panose="02000503060000020004"/>
                <a:cs typeface="Rubik" panose="00000500000000000000" pitchFamily="2" charset="-79"/>
              </a:rPr>
              <a:t>To strengthen the Team Wilder movement in Warwickshire, we are developing </a:t>
            </a:r>
            <a:r>
              <a:rPr lang="en-GB" sz="1400" dirty="0">
                <a:solidFill>
                  <a:prstClr val="black"/>
                </a:solidFill>
                <a:latin typeface="Adelle" panose="02000503060000020004"/>
                <a:cs typeface="Rubik" panose="00000500000000000000" pitchFamily="2" charset="-79"/>
              </a:rPr>
              <a:t>a </a:t>
            </a:r>
            <a:r>
              <a:rPr lang="en-GB" sz="1400" noProof="0" dirty="0">
                <a:solidFill>
                  <a:prstClr val="black"/>
                </a:solidFill>
                <a:latin typeface="Adelle" panose="02000503060000020004"/>
                <a:cs typeface="Rubik" panose="00000500000000000000" pitchFamily="2" charset="-79"/>
              </a:rPr>
              <a:t>Team Wilder Academy, a pathway for training, leadership, and volunteering. From organisers and citizen scientists to connectors, mentors, advisors, and campaigners, the Academy will support people to learn, grow, and lead within their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prstClr val="black"/>
              </a:solidFill>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prstClr val="black"/>
                </a:solidFill>
                <a:latin typeface="Adelle" panose="02000503060000020004"/>
                <a:cs typeface="Rubik" panose="00000500000000000000" pitchFamily="2" charset="-79"/>
              </a:rPr>
              <a:t>Together, these strands form the foundations of a growing movement, distributed, inclusive and led by people. By joining us, you will become part of shaping the future of Team Wilder, and helping communities reclaim their power to restore nature.</a:t>
            </a:r>
          </a:p>
        </p:txBody>
      </p:sp>
      <p:sp>
        <p:nvSpPr>
          <p:cNvPr id="5" name="Rectangle 4">
            <a:extLst>
              <a:ext uri="{FF2B5EF4-FFF2-40B4-BE49-F238E27FC236}">
                <a16:creationId xmlns:a16="http://schemas.microsoft.com/office/drawing/2014/main" id="{F228EA50-6EC3-B3FF-26E0-A07D9F148909}"/>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latin typeface="Adelle" panose="02000503060000020004" pitchFamily="50" charset="0"/>
              </a:rPr>
              <a:t>#TeamWilder</a:t>
            </a:r>
            <a:endParaRPr lang="en-GB" sz="2000" b="1" dirty="0">
              <a:latin typeface="Adelle" panose="02000503060000020004" pitchFamily="50" charset="0"/>
            </a:endParaRPr>
          </a:p>
        </p:txBody>
      </p:sp>
      <p:pic>
        <p:nvPicPr>
          <p:cNvPr id="7" name="Picture 6" descr="A person sitting in the dirt next to a dog&#10;&#10;AI-generated content may be incorrect.">
            <a:extLst>
              <a:ext uri="{FF2B5EF4-FFF2-40B4-BE49-F238E27FC236}">
                <a16:creationId xmlns:a16="http://schemas.microsoft.com/office/drawing/2014/main" id="{15015595-D3BB-E536-1950-846E9E0B9737}"/>
              </a:ext>
            </a:extLst>
          </p:cNvPr>
          <p:cNvPicPr>
            <a:picLocks noChangeAspect="1"/>
          </p:cNvPicPr>
          <p:nvPr/>
        </p:nvPicPr>
        <p:blipFill>
          <a:blip r:embed="rId2">
            <a:extLst>
              <a:ext uri="{28A0092B-C50C-407E-A947-70E740481C1C}">
                <a14:useLocalDpi xmlns:a14="http://schemas.microsoft.com/office/drawing/2010/main" val="0"/>
              </a:ext>
            </a:extLst>
          </a:blip>
          <a:srcRect b="9718"/>
          <a:stretch>
            <a:fillRect/>
          </a:stretch>
        </p:blipFill>
        <p:spPr>
          <a:xfrm>
            <a:off x="6494834" y="0"/>
            <a:ext cx="5697166" cy="6858000"/>
          </a:xfrm>
          <a:prstGeom prst="rect">
            <a:avLst/>
          </a:prstGeom>
        </p:spPr>
      </p:pic>
      <p:pic>
        <p:nvPicPr>
          <p:cNvPr id="18" name="Picture 17" descr="A group of people posing for a picture&#10;&#10;AI-generated content may be incorrect.">
            <a:extLst>
              <a:ext uri="{FF2B5EF4-FFF2-40B4-BE49-F238E27FC236}">
                <a16:creationId xmlns:a16="http://schemas.microsoft.com/office/drawing/2014/main" id="{CD173361-57C2-6DEF-E711-4FAC97C4539F}"/>
              </a:ext>
            </a:extLst>
          </p:cNvPr>
          <p:cNvPicPr>
            <a:picLocks noChangeAspect="1"/>
          </p:cNvPicPr>
          <p:nvPr/>
        </p:nvPicPr>
        <p:blipFill>
          <a:blip r:embed="rId3">
            <a:extLst>
              <a:ext uri="{28A0092B-C50C-407E-A947-70E740481C1C}">
                <a14:useLocalDpi xmlns:a14="http://schemas.microsoft.com/office/drawing/2010/main" val="0"/>
              </a:ext>
            </a:extLst>
          </a:blip>
          <a:srcRect l="18848" r="18848"/>
          <a:stretch>
            <a:fillRect/>
          </a:stretch>
        </p:blipFill>
        <p:spPr>
          <a:xfrm>
            <a:off x="6494834" y="0"/>
            <a:ext cx="5697166" cy="6858000"/>
          </a:xfrm>
          <a:prstGeom prst="rect">
            <a:avLst/>
          </a:prstGeom>
        </p:spPr>
      </p:pic>
    </p:spTree>
    <p:extLst>
      <p:ext uri="{BB962C8B-B14F-4D97-AF65-F5344CB8AC3E}">
        <p14:creationId xmlns:p14="http://schemas.microsoft.com/office/powerpoint/2010/main" val="69563333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81C95-C898-1FA0-53AC-B3BD4C2A4F3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8886520-F4AA-41BA-3CFB-29908CFB2CFC}"/>
              </a:ext>
            </a:extLst>
          </p:cNvPr>
          <p:cNvSpPr txBox="1"/>
          <p:nvPr/>
        </p:nvSpPr>
        <p:spPr>
          <a:xfrm>
            <a:off x="399992" y="1022703"/>
            <a:ext cx="5696008"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At the heart of the movement building is our organising team, organising to build power in communities and turn care for nature into action. We organise around places and people, starting with listening, building trust, and supporting leaders to step forward. From community-led campaigns on nature friendly housing developments, to hedgehog friendly neighbourhoods, to </a:t>
            </a:r>
            <a:r>
              <a:rPr lang="en-GB" sz="1400" dirty="0">
                <a:solidFill>
                  <a:prstClr val="black"/>
                </a:solidFill>
                <a:latin typeface="Adelle" panose="02000503060000020004"/>
                <a:cs typeface="Rubik" panose="00000500000000000000" pitchFamily="2" charset="-79"/>
              </a:rPr>
              <a:t>community </a:t>
            </a: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groups reclaiming green spaces, our organisers are supporting communities to create meaningful change locally.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The organising team is led by our Community Organising Manager, with three grassroots organisers rooted in Nuneaton, Leamington, and Coventry. Each of the place-based organisers works locally, listening to residents, developing leaders, and building networks that connect people to each other and to nature. Alongside this, we are now recruiting two new broad-based roles; a Digital Community Organiser and a Regional Community Organiser. Weaving connections across places, strengthening local leadership, and helping to scale Team Wilder across the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Our organisers form a dynamic team with different specialisms — place-based, broad-based, and digital. Together they connect local action with wider networks, campaigns, and leadership pathways. This blend of approaches means we can grow at the grassroots, while also linking people into the wider movement.</a:t>
            </a:r>
          </a:p>
        </p:txBody>
      </p:sp>
      <p:sp>
        <p:nvSpPr>
          <p:cNvPr id="2" name="Rectangle 1">
            <a:extLst>
              <a:ext uri="{FF2B5EF4-FFF2-40B4-BE49-F238E27FC236}">
                <a16:creationId xmlns:a16="http://schemas.microsoft.com/office/drawing/2014/main" id="{A9A776C2-372B-D08E-2C41-F8544066BE0C}"/>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Community Organising Team</a:t>
            </a:r>
          </a:p>
        </p:txBody>
      </p:sp>
      <p:pic>
        <p:nvPicPr>
          <p:cNvPr id="3" name="Picture 2">
            <a:extLst>
              <a:ext uri="{FF2B5EF4-FFF2-40B4-BE49-F238E27FC236}">
                <a16:creationId xmlns:a16="http://schemas.microsoft.com/office/drawing/2014/main" id="{2EFFAEBD-89C3-D60F-3D91-2125D33891E1}"/>
              </a:ext>
            </a:extLst>
          </p:cNvPr>
          <p:cNvPicPr>
            <a:picLocks noChangeAspect="1"/>
          </p:cNvPicPr>
          <p:nvPr/>
        </p:nvPicPr>
        <p:blipFill>
          <a:blip r:embed="rId2">
            <a:extLst>
              <a:ext uri="{28A0092B-C50C-407E-A947-70E740481C1C}">
                <a14:useLocalDpi xmlns:a14="http://schemas.microsoft.com/office/drawing/2010/main" val="0"/>
              </a:ext>
            </a:extLst>
          </a:blip>
          <a:srcRect l="21831" t="2886" r="19503" b="2886"/>
          <a:stretch>
            <a:fillRect/>
          </a:stretch>
        </p:blipFill>
        <p:spPr>
          <a:xfrm>
            <a:off x="6495993" y="0"/>
            <a:ext cx="5696008" cy="6858000"/>
          </a:xfrm>
          <a:prstGeom prst="rect">
            <a:avLst/>
          </a:prstGeom>
        </p:spPr>
      </p:pic>
    </p:spTree>
    <p:extLst>
      <p:ext uri="{BB962C8B-B14F-4D97-AF65-F5344CB8AC3E}">
        <p14:creationId xmlns:p14="http://schemas.microsoft.com/office/powerpoint/2010/main" val="200538764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72AC-3459-2E11-F54B-8AAEC290A92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BC85D2F-C19F-C35D-2BC4-7123C8A66768}"/>
              </a:ext>
            </a:extLst>
          </p:cNvPr>
          <p:cNvSpPr txBox="1"/>
          <p:nvPr/>
        </p:nvSpPr>
        <p:spPr>
          <a:xfrm>
            <a:off x="291990" y="948690"/>
            <a:ext cx="7084170"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191C21"/>
                </a:solidFill>
                <a:latin typeface="Adelle" panose="02000503060000020004"/>
                <a:cs typeface="Rubik" panose="00000500000000000000" pitchFamily="2" charset="-79"/>
              </a:rPr>
              <a:t>Our organisers</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follow </a:t>
            </a:r>
            <a:r>
              <a:rPr lang="en-GB" sz="1400" dirty="0">
                <a:solidFill>
                  <a:srgbClr val="191C21"/>
                </a:solidFill>
                <a:latin typeface="Adelle" panose="02000503060000020004"/>
                <a:cs typeface="Rubik" panose="00000500000000000000" pitchFamily="2" charset="-79"/>
              </a:rPr>
              <a:t>the Community Organisers Ltd Framework,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ensuring deep engagement</a:t>
            </a:r>
            <a:r>
              <a:rPr lang="en-GB" sz="1400" dirty="0">
                <a:solidFill>
                  <a:srgbClr val="191C21"/>
                </a:solidFill>
                <a:latin typeface="Adelle" panose="02000503060000020004"/>
                <a:cs typeface="Rubik" panose="00000500000000000000" pitchFamily="2" charset="-79"/>
              </a:rPr>
              <a:t> and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that helps people feel heard, supported and empowered to take action and leading to long-term </a:t>
            </a:r>
            <a:r>
              <a:rPr lang="en-GB" sz="1400" dirty="0">
                <a:solidFill>
                  <a:srgbClr val="191C21"/>
                </a:solidFill>
                <a:latin typeface="Adelle" panose="02000503060000020004"/>
                <a:cs typeface="Rubik" panose="00000500000000000000" pitchFamily="2" charset="-79"/>
              </a:rPr>
              <a:t>change</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Reach: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Meet people where they are at - doorsteps, cafés, events, or digital spaces.</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Listen: </a:t>
            </a:r>
            <a:r>
              <a:rPr lang="en-GB" sz="1400" dirty="0">
                <a:solidFill>
                  <a:srgbClr val="191C21"/>
                </a:solidFill>
                <a:latin typeface="Adelle" panose="02000503060000020004"/>
                <a:cs typeface="Rubik" panose="00000500000000000000" pitchFamily="2" charset="-79"/>
              </a:rPr>
              <a:t>Have meaningful</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a:t>
            </a:r>
            <a:r>
              <a:rPr lang="en-GB" sz="1400" dirty="0">
                <a:solidFill>
                  <a:srgbClr val="191C21"/>
                </a:solidFill>
                <a:latin typeface="Adelle" panose="02000503060000020004"/>
                <a:cs typeface="Rubik" panose="00000500000000000000" pitchFamily="2" charset="-79"/>
              </a:rPr>
              <a:t>1:1</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conversations to understand people’s experiences, hopes, and barriers</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Connect: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Bring people together around shared concerns, building trust and relationships</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Organise: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Support groups, action networks and campaign teams</a:t>
            </a:r>
            <a:r>
              <a:rPr lang="en-GB" sz="1400" dirty="0">
                <a:solidFill>
                  <a:srgbClr val="191C21"/>
                </a:solidFill>
                <a:latin typeface="Adelle" panose="02000503060000020004"/>
                <a:cs typeface="Rubik" panose="00000500000000000000" pitchFamily="2" charset="-79"/>
              </a:rPr>
              <a:t> to form and grow.</a:t>
            </a: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Leadership: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Develop community leadership and mentoring individuals to step up and take ownership</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Strategy: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Help communities set clear, achievable goals and action plans</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Action: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Support public actions, campaigns, and </a:t>
            </a:r>
            <a:r>
              <a:rPr lang="en-GB" sz="1400" dirty="0">
                <a:solidFill>
                  <a:srgbClr val="191C21"/>
                </a:solidFill>
                <a:latin typeface="Adelle" panose="02000503060000020004"/>
                <a:cs typeface="Rubik" panose="00000500000000000000" pitchFamily="2" charset="-79"/>
              </a:rPr>
              <a:t>initiatives</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that help nature thrive</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Change:</a:t>
            </a:r>
            <a:r>
              <a:rPr lang="en-GB" sz="1400" dirty="0">
                <a:solidFill>
                  <a:srgbClr val="191C21"/>
                </a:solidFill>
                <a:latin typeface="Adelle" panose="02000503060000020004"/>
                <a:cs typeface="Rubik" panose="00000500000000000000" pitchFamily="2" charset="-79"/>
              </a:rPr>
              <a:t> Enable</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long-term transformational - from behaviour change and better access to nature to influencing policy and local decision making</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lang="en-GB" sz="1400" b="1" dirty="0">
                <a:solidFill>
                  <a:srgbClr val="191C21"/>
                </a:solidFill>
                <a:latin typeface="Adelle" panose="02000503060000020004"/>
                <a:cs typeface="Rubik" panose="00000500000000000000" pitchFamily="2" charset="-79"/>
              </a:rPr>
              <a:t>Power: </a:t>
            </a:r>
            <a:r>
              <a:rPr lang="en-GB" sz="1400" dirty="0">
                <a:solidFill>
                  <a:srgbClr val="191C21"/>
                </a:solidFill>
                <a:latin typeface="Adelle" panose="02000503060000020004"/>
                <a:cs typeface="Rubik" panose="00000500000000000000" pitchFamily="2" charset="-79"/>
              </a:rPr>
              <a:t>Help communities build collective power to challenge systems and have a stronger voice in shaping their future</a:t>
            </a:r>
            <a:endParaRPr kumimoji="0" lang="en-GB" sz="140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p:txBody>
      </p:sp>
      <p:sp>
        <p:nvSpPr>
          <p:cNvPr id="3" name="Rectangle 2">
            <a:extLst>
              <a:ext uri="{FF2B5EF4-FFF2-40B4-BE49-F238E27FC236}">
                <a16:creationId xmlns:a16="http://schemas.microsoft.com/office/drawing/2014/main" id="{215CCFCA-A92E-E94B-6EEE-0088963E1C58}"/>
              </a:ext>
            </a:extLst>
          </p:cNvPr>
          <p:cNvSpPr/>
          <p:nvPr/>
        </p:nvSpPr>
        <p:spPr>
          <a:xfrm>
            <a:off x="291990" y="288199"/>
            <a:ext cx="7084170" cy="504281"/>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From Listening to Action</a:t>
            </a:r>
          </a:p>
        </p:txBody>
      </p:sp>
      <p:pic>
        <p:nvPicPr>
          <p:cNvPr id="5" name="Picture 4" descr="A diagram of a company's work&#10;&#10;AI-generated content may be incorrect.">
            <a:extLst>
              <a:ext uri="{FF2B5EF4-FFF2-40B4-BE49-F238E27FC236}">
                <a16:creationId xmlns:a16="http://schemas.microsoft.com/office/drawing/2014/main" id="{AE2FAE19-599A-983D-66A5-919BEFC9AFC2}"/>
              </a:ext>
            </a:extLst>
          </p:cNvPr>
          <p:cNvPicPr>
            <a:picLocks noChangeAspect="1"/>
          </p:cNvPicPr>
          <p:nvPr/>
        </p:nvPicPr>
        <p:blipFill>
          <a:blip r:embed="rId2">
            <a:extLst>
              <a:ext uri="{28A0092B-C50C-407E-A947-70E740481C1C}">
                <a14:useLocalDpi xmlns:a14="http://schemas.microsoft.com/office/drawing/2010/main" val="0"/>
              </a:ext>
            </a:extLst>
          </a:blip>
          <a:srcRect l="29991" t="3823" r="29667" b="7068"/>
          <a:stretch>
            <a:fillRect/>
          </a:stretch>
        </p:blipFill>
        <p:spPr>
          <a:xfrm>
            <a:off x="7663070" y="0"/>
            <a:ext cx="4528930" cy="6858000"/>
          </a:xfrm>
          <a:prstGeom prst="rect">
            <a:avLst/>
          </a:prstGeom>
        </p:spPr>
      </p:pic>
    </p:spTree>
    <p:extLst>
      <p:ext uri="{BB962C8B-B14F-4D97-AF65-F5344CB8AC3E}">
        <p14:creationId xmlns:p14="http://schemas.microsoft.com/office/powerpoint/2010/main" val="388093777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D963AD-E224-6100-E1FE-A9A8DE321EC0}"/>
              </a:ext>
            </a:extLst>
          </p:cNvPr>
          <p:cNvSpPr txBox="1"/>
          <p:nvPr/>
        </p:nvSpPr>
        <p:spPr>
          <a:xfrm>
            <a:off x="399992" y="966170"/>
            <a:ext cx="5784908" cy="5047536"/>
          </a:xfrm>
          <a:prstGeom prst="rect">
            <a:avLst/>
          </a:prstGeom>
          <a:noFill/>
        </p:spPr>
        <p:txBody>
          <a:bodyPr wrap="square">
            <a:spAutoFit/>
          </a:bodyPr>
          <a:lstStyle/>
          <a:p>
            <a:pPr lvl="0">
              <a:defRPr/>
            </a:pPr>
            <a:r>
              <a:rPr lang="en-GB" sz="1400" noProof="0" dirty="0">
                <a:solidFill>
                  <a:prstClr val="black"/>
                </a:solidFill>
                <a:latin typeface="Adelle" panose="02000503060000020004"/>
                <a:cs typeface="Rubik" panose="00000500000000000000" pitchFamily="2" charset="-79"/>
              </a:rPr>
              <a:t>Digital technologies have transformed how people connect, organise and mobilise for change. Our movement needs to meet people where they are online, connecting communities across borders, supporting them to act, and sparking new initiatives to protect and restore wildlife.</a:t>
            </a:r>
          </a:p>
          <a:p>
            <a:pPr lvl="0">
              <a:defRPr/>
            </a:pPr>
            <a:endParaRPr lang="en-GB" sz="1400" noProof="0" dirty="0">
              <a:solidFill>
                <a:prstClr val="black"/>
              </a:solidFill>
              <a:latin typeface="Adelle" panose="02000503060000020004"/>
              <a:cs typeface="Rubik" panose="00000500000000000000" pitchFamily="2" charset="-79"/>
            </a:endParaRPr>
          </a:p>
          <a:p>
            <a:pPr lvl="0">
              <a:defRPr/>
            </a:pPr>
            <a:r>
              <a:rPr lang="en-US" sz="1400" noProof="0" dirty="0">
                <a:solidFill>
                  <a:prstClr val="black"/>
                </a:solidFill>
                <a:latin typeface="Adelle" panose="02000503060000020004"/>
                <a:cs typeface="Rubik" panose="00000500000000000000" pitchFamily="2" charset="-79"/>
              </a:rPr>
              <a:t>This is not a traditional digital organising or communications role. It’s about using digital tools to connect people, grow networks, and support communities to lead. </a:t>
            </a:r>
            <a:r>
              <a:rPr lang="en-GB" sz="1400" noProof="0" dirty="0">
                <a:solidFill>
                  <a:prstClr val="black"/>
                </a:solidFill>
                <a:latin typeface="Adelle" panose="02000503060000020004"/>
                <a:cs typeface="Rubik" panose="00000500000000000000" pitchFamily="2" charset="-79"/>
              </a:rPr>
              <a:t>Our Digital Community Organiser will play a key role in building the online foundations of Team Wilder. You will connect with people across the region in digital spaces, listening to their experiences of nature and wildlife, and helping them turn connection into action. Whether it’s having meaningful conversations in online community groups, co-creating local digital platforms or supporting new leaders to step forward, you’ll be weaving networks, growing participation</a:t>
            </a:r>
            <a:r>
              <a:rPr lang="en-GB" sz="1400" dirty="0">
                <a:solidFill>
                  <a:prstClr val="black"/>
                </a:solidFill>
                <a:latin typeface="Adelle" panose="02000503060000020004"/>
                <a:cs typeface="Rubik" panose="00000500000000000000" pitchFamily="2" charset="-79"/>
              </a:rPr>
              <a:t> </a:t>
            </a:r>
            <a:r>
              <a:rPr lang="en-GB" sz="1400" noProof="0" dirty="0">
                <a:solidFill>
                  <a:prstClr val="black"/>
                </a:solidFill>
                <a:latin typeface="Adelle" panose="02000503060000020004"/>
                <a:cs typeface="Rubik" panose="00000500000000000000" pitchFamily="2" charset="-79"/>
              </a:rPr>
              <a:t>and strengthening leadership.</a:t>
            </a:r>
          </a:p>
          <a:p>
            <a:pPr lvl="0">
              <a:defRPr/>
            </a:pPr>
            <a:endParaRPr lang="en-GB" sz="1400" noProof="0" dirty="0">
              <a:solidFill>
                <a:prstClr val="black"/>
              </a:solidFill>
              <a:latin typeface="Adelle" panose="02000503060000020004"/>
              <a:cs typeface="Rubik" panose="00000500000000000000" pitchFamily="2" charset="-79"/>
            </a:endParaRPr>
          </a:p>
          <a:p>
            <a:pPr lvl="0">
              <a:defRPr/>
            </a:pPr>
            <a:r>
              <a:rPr lang="en-GB" sz="1400" dirty="0">
                <a:solidFill>
                  <a:prstClr val="black"/>
                </a:solidFill>
                <a:latin typeface="Adelle" panose="02000503060000020004"/>
                <a:cs typeface="Rubik" panose="00000500000000000000" pitchFamily="2" charset="-79"/>
              </a:rPr>
              <a:t>You’ll also help shape and deliver on the Team Wilder Academy, our new training and leadership pathway that will support participation in the movement to become scalable and accessible. </a:t>
            </a:r>
            <a:r>
              <a:rPr lang="en-GB" sz="1400" noProof="0" dirty="0">
                <a:solidFill>
                  <a:prstClr val="black"/>
                </a:solidFill>
                <a:latin typeface="Adelle" panose="02000503060000020004"/>
                <a:cs typeface="Rubik" panose="00000500000000000000" pitchFamily="2" charset="-79"/>
              </a:rPr>
              <a:t>Working as part of the organising team, you’ll collaborate with place-based organisers and community leaders to create inclusive digital spaces and pathways into action. From peer-led support groups to training digital leaders and building movement infrastructure, this role helps make participation scalable and accessible.</a:t>
            </a:r>
          </a:p>
        </p:txBody>
      </p:sp>
      <p:sp>
        <p:nvSpPr>
          <p:cNvPr id="10" name="Rectangle 9">
            <a:extLst>
              <a:ext uri="{FF2B5EF4-FFF2-40B4-BE49-F238E27FC236}">
                <a16:creationId xmlns:a16="http://schemas.microsoft.com/office/drawing/2014/main" id="{E7365B84-D018-D9F6-65EA-ACA95F3F2752}"/>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Digital Community Organiser</a:t>
            </a:r>
          </a:p>
        </p:txBody>
      </p:sp>
      <p:pic>
        <p:nvPicPr>
          <p:cNvPr id="13" name="Picture 12">
            <a:extLst>
              <a:ext uri="{FF2B5EF4-FFF2-40B4-BE49-F238E27FC236}">
                <a16:creationId xmlns:a16="http://schemas.microsoft.com/office/drawing/2014/main" id="{EFE6D692-71A9-73EE-1C94-9D11EF07407F}"/>
              </a:ext>
            </a:extLst>
          </p:cNvPr>
          <p:cNvPicPr>
            <a:picLocks noChangeAspect="1"/>
          </p:cNvPicPr>
          <p:nvPr/>
        </p:nvPicPr>
        <p:blipFill>
          <a:blip r:embed="rId2" cstate="print">
            <a:extLst>
              <a:ext uri="{28A0092B-C50C-407E-A947-70E740481C1C}">
                <a14:useLocalDpi xmlns:a14="http://schemas.microsoft.com/office/drawing/2010/main" val="0"/>
              </a:ext>
            </a:extLst>
          </a:blip>
          <a:srcRect l="22" t="15495" r="48585" b="7196"/>
          <a:stretch>
            <a:fillRect/>
          </a:stretch>
        </p:blipFill>
        <p:spPr>
          <a:xfrm>
            <a:off x="6495992" y="0"/>
            <a:ext cx="5696008" cy="6858000"/>
          </a:xfrm>
          <a:prstGeom prst="rect">
            <a:avLst/>
          </a:prstGeom>
        </p:spPr>
      </p:pic>
    </p:spTree>
    <p:extLst>
      <p:ext uri="{BB962C8B-B14F-4D97-AF65-F5344CB8AC3E}">
        <p14:creationId xmlns:p14="http://schemas.microsoft.com/office/powerpoint/2010/main" val="20409670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WT presentation_green" id="{34AABBA0-B949-46CB-A785-B4854880F903}" vid="{07F5BEC5-C311-4F57-8FFB-A43EF812DC6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69e0cd5-e2f3-454b-a81c-e62cef6806e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92BD4337F36041AAE43D7C99206B28" ma:contentTypeVersion="16" ma:contentTypeDescription="Create a new document." ma:contentTypeScope="" ma:versionID="d438fb7fa15f6cf51f88cf91a73d4a15">
  <xsd:schema xmlns:xsd="http://www.w3.org/2001/XMLSchema" xmlns:xs="http://www.w3.org/2001/XMLSchema" xmlns:p="http://schemas.microsoft.com/office/2006/metadata/properties" xmlns:ns3="269e0cd5-e2f3-454b-a81c-e62cef6806eb" xmlns:ns4="16e58b08-8096-4eae-931d-310224d5c916" targetNamespace="http://schemas.microsoft.com/office/2006/metadata/properties" ma:root="true" ma:fieldsID="0e97e4095e22eaece7fbedc1072df9bc" ns3:_="" ns4:_="">
    <xsd:import namespace="269e0cd5-e2f3-454b-a81c-e62cef6806eb"/>
    <xsd:import namespace="16e58b08-8096-4eae-931d-310224d5c91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_activity" minOccurs="0"/>
                <xsd:element ref="ns4:SharedWithUsers" minOccurs="0"/>
                <xsd:element ref="ns4:SharedWithDetails" minOccurs="0"/>
                <xsd:element ref="ns4:SharingHintHash"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9e0cd5-e2f3-454b-a81c-e62cef6806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_activity" ma:index="16" nillable="true" ma:displayName="_activity" ma:hidden="true" ma:internalName="_activity">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e58b08-8096-4eae-931d-310224d5c91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EBCB3-E2C2-4C7B-ABE2-3ED436D16BCD}">
  <ds:schemaRefs>
    <ds:schemaRef ds:uri="http://schemas.microsoft.com/sharepoint/v3/contenttype/forms"/>
  </ds:schemaRefs>
</ds:datastoreItem>
</file>

<file path=customXml/itemProps2.xml><?xml version="1.0" encoding="utf-8"?>
<ds:datastoreItem xmlns:ds="http://schemas.openxmlformats.org/officeDocument/2006/customXml" ds:itemID="{5F300B5E-D06E-444A-9564-BDD57A36C50C}">
  <ds:schemaRefs>
    <ds:schemaRef ds:uri="http://schemas.microsoft.com/office/2006/documentManagement/types"/>
    <ds:schemaRef ds:uri="http://purl.org/dc/terms/"/>
    <ds:schemaRef ds:uri="16e58b08-8096-4eae-931d-310224d5c916"/>
    <ds:schemaRef ds:uri="http://schemas.microsoft.com/office/infopath/2007/PartnerControls"/>
    <ds:schemaRef ds:uri="http://schemas.microsoft.com/office/2006/metadata/properties"/>
    <ds:schemaRef ds:uri="http://purl.org/dc/elements/1.1/"/>
    <ds:schemaRef ds:uri="http://purl.org/dc/dcmitype/"/>
    <ds:schemaRef ds:uri="269e0cd5-e2f3-454b-a81c-e62cef6806eb"/>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D916537-5766-43F9-9CDB-67242F224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9e0cd5-e2f3-454b-a81c-e62cef6806eb"/>
    <ds:schemaRef ds:uri="16e58b08-8096-4eae-931d-310224d5c9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YWT presentation_green</Template>
  <TotalTime>9616</TotalTime>
  <Words>2861</Words>
  <Application>Microsoft Office PowerPoint</Application>
  <PresentationFormat>Widescreen</PresentationFormat>
  <Paragraphs>214</Paragraphs>
  <Slides>16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Adelle</vt:lpstr>
      <vt:lpstr>Adelle Eb</vt:lpstr>
      <vt:lpstr>Adelle Sb</vt:lpstr>
      <vt:lpstr>Arial</vt:lpstr>
      <vt:lpstr>Calibri</vt:lpstr>
      <vt:lpstr>Calibri Light</vt:lpstr>
      <vt:lpstr>Ludicrous Stencil</vt:lpstr>
      <vt:lpstr>Rubik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Yorkshire Wildlife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Henderson</dc:creator>
  <cp:lastModifiedBy>Amanda Evans</cp:lastModifiedBy>
  <cp:revision>117</cp:revision>
  <dcterms:created xsi:type="dcterms:W3CDTF">2021-03-15T14:37:41Z</dcterms:created>
  <dcterms:modified xsi:type="dcterms:W3CDTF">2025-08-21T13:35:40Z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0x0101009792BD4337F36041AAE43D7C99206B28</vt:lpwstr>
  </property>
</Properties>
</file>